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ink/ink2.xml" ContentType="application/inkml+xml"/>
  <Override PartName="/ppt/notesSlides/notesSlide29.xml" ContentType="application/vnd.openxmlformats-officedocument.presentationml.notesSlide+xml"/>
  <Override PartName="/ppt/ink/ink3.xml" ContentType="application/inkml+xml"/>
  <Override PartName="/ppt/notesSlides/notesSlide30.xml" ContentType="application/vnd.openxmlformats-officedocument.presentationml.notesSlide+xml"/>
  <Override PartName="/ppt/ink/ink4.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comment2.xml" ContentType="application/vnd.openxmlformats-officedocument.presentationml.comment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3"/>
  </p:notesMasterIdLst>
  <p:handoutMasterIdLst>
    <p:handoutMasterId r:id="rId144"/>
  </p:handoutMasterIdLst>
  <p:sldIdLst>
    <p:sldId id="364" r:id="rId2"/>
    <p:sldId id="387" r:id="rId3"/>
    <p:sldId id="471" r:id="rId4"/>
    <p:sldId id="265" r:id="rId5"/>
    <p:sldId id="348" r:id="rId6"/>
    <p:sldId id="388" r:id="rId7"/>
    <p:sldId id="366" r:id="rId8"/>
    <p:sldId id="368" r:id="rId9"/>
    <p:sldId id="470"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72" r:id="rId27"/>
    <p:sldId id="407" r:id="rId28"/>
    <p:sldId id="592" r:id="rId29"/>
    <p:sldId id="594" r:id="rId30"/>
    <p:sldId id="595" r:id="rId31"/>
    <p:sldId id="596" r:id="rId32"/>
    <p:sldId id="597" r:id="rId33"/>
    <p:sldId id="598" r:id="rId34"/>
    <p:sldId id="473" r:id="rId35"/>
    <p:sldId id="516" r:id="rId36"/>
    <p:sldId id="524" r:id="rId37"/>
    <p:sldId id="526" r:id="rId38"/>
    <p:sldId id="525" r:id="rId39"/>
    <p:sldId id="517" r:id="rId40"/>
    <p:sldId id="532" r:id="rId41"/>
    <p:sldId id="510" r:id="rId42"/>
    <p:sldId id="511" r:id="rId43"/>
    <p:sldId id="512" r:id="rId44"/>
    <p:sldId id="513" r:id="rId45"/>
    <p:sldId id="514" r:id="rId46"/>
    <p:sldId id="515" r:id="rId47"/>
    <p:sldId id="509" r:id="rId48"/>
    <p:sldId id="508" r:id="rId49"/>
    <p:sldId id="410" r:id="rId50"/>
    <p:sldId id="518" r:id="rId51"/>
    <p:sldId id="520" r:id="rId52"/>
    <p:sldId id="521" r:id="rId53"/>
    <p:sldId id="522" r:id="rId54"/>
    <p:sldId id="474" r:id="rId55"/>
    <p:sldId id="423" r:id="rId56"/>
    <p:sldId id="426" r:id="rId57"/>
    <p:sldId id="425" r:id="rId58"/>
    <p:sldId id="432" r:id="rId59"/>
    <p:sldId id="437" r:id="rId60"/>
    <p:sldId id="433" r:id="rId61"/>
    <p:sldId id="434" r:id="rId62"/>
    <p:sldId id="435" r:id="rId63"/>
    <p:sldId id="436" r:id="rId64"/>
    <p:sldId id="429" r:id="rId65"/>
    <p:sldId id="440" r:id="rId66"/>
    <p:sldId id="441" r:id="rId67"/>
    <p:sldId id="444" r:id="rId68"/>
    <p:sldId id="430" r:id="rId69"/>
    <p:sldId id="463" r:id="rId70"/>
    <p:sldId id="539" r:id="rId71"/>
    <p:sldId id="542" r:id="rId72"/>
    <p:sldId id="416" r:id="rId73"/>
    <p:sldId id="469" r:id="rId74"/>
    <p:sldId id="480" r:id="rId75"/>
    <p:sldId id="552" r:id="rId76"/>
    <p:sldId id="591" r:id="rId77"/>
    <p:sldId id="599" r:id="rId78"/>
    <p:sldId id="600" r:id="rId79"/>
    <p:sldId id="601" r:id="rId80"/>
    <p:sldId id="602" r:id="rId81"/>
    <p:sldId id="586" r:id="rId82"/>
    <p:sldId id="567" r:id="rId83"/>
    <p:sldId id="588" r:id="rId84"/>
    <p:sldId id="590" r:id="rId85"/>
    <p:sldId id="587" r:id="rId86"/>
    <p:sldId id="589" r:id="rId87"/>
    <p:sldId id="560" r:id="rId88"/>
    <p:sldId id="561" r:id="rId89"/>
    <p:sldId id="564" r:id="rId90"/>
    <p:sldId id="481" r:id="rId91"/>
    <p:sldId id="483" r:id="rId92"/>
    <p:sldId id="482" r:id="rId93"/>
    <p:sldId id="484" r:id="rId94"/>
    <p:sldId id="485" r:id="rId95"/>
    <p:sldId id="486" r:id="rId96"/>
    <p:sldId id="487" r:id="rId97"/>
    <p:sldId id="488" r:id="rId98"/>
    <p:sldId id="489" r:id="rId99"/>
    <p:sldId id="490" r:id="rId100"/>
    <p:sldId id="491" r:id="rId101"/>
    <p:sldId id="492" r:id="rId102"/>
    <p:sldId id="493" r:id="rId103"/>
    <p:sldId id="494" r:id="rId104"/>
    <p:sldId id="499" r:id="rId105"/>
    <p:sldId id="500" r:id="rId106"/>
    <p:sldId id="498" r:id="rId107"/>
    <p:sldId id="495" r:id="rId108"/>
    <p:sldId id="496" r:id="rId109"/>
    <p:sldId id="497" r:id="rId110"/>
    <p:sldId id="572" r:id="rId111"/>
    <p:sldId id="573" r:id="rId112"/>
    <p:sldId id="574" r:id="rId113"/>
    <p:sldId id="585" r:id="rId114"/>
    <p:sldId id="575" r:id="rId115"/>
    <p:sldId id="577" r:id="rId116"/>
    <p:sldId id="578" r:id="rId117"/>
    <p:sldId id="579" r:id="rId118"/>
    <p:sldId id="580" r:id="rId119"/>
    <p:sldId id="581" r:id="rId120"/>
    <p:sldId id="582" r:id="rId121"/>
    <p:sldId id="583" r:id="rId122"/>
    <p:sldId id="584" r:id="rId123"/>
    <p:sldId id="576" r:id="rId124"/>
    <p:sldId id="569" r:id="rId125"/>
    <p:sldId id="501" r:id="rId126"/>
    <p:sldId id="527" r:id="rId127"/>
    <p:sldId id="528" r:id="rId128"/>
    <p:sldId id="529" r:id="rId129"/>
    <p:sldId id="530" r:id="rId130"/>
    <p:sldId id="531" r:id="rId131"/>
    <p:sldId id="503" r:id="rId132"/>
    <p:sldId id="507" r:id="rId133"/>
    <p:sldId id="504" r:id="rId134"/>
    <p:sldId id="505" r:id="rId135"/>
    <p:sldId id="476" r:id="rId136"/>
    <p:sldId id="401" r:id="rId137"/>
    <p:sldId id="477" r:id="rId138"/>
    <p:sldId id="365" r:id="rId139"/>
    <p:sldId id="427" r:id="rId140"/>
    <p:sldId id="389" r:id="rId141"/>
    <p:sldId id="324" r:id="rId142"/>
  </p:sldIdLst>
  <p:sldSz cx="12192000" cy="6858000"/>
  <p:notesSz cx="6858000" cy="9144000"/>
  <p:custDataLst>
    <p:tags r:id="rId1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23" userDrawn="1">
          <p15:clr>
            <a:srgbClr val="A4A3A4"/>
          </p15:clr>
        </p15:guide>
        <p15:guide id="2" pos="71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0"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00FFFF"/>
    <a:srgbClr val="FFFFCC"/>
    <a:srgbClr val="FFFFFF"/>
    <a:srgbClr val="F6F7F9"/>
    <a:srgbClr val="9966FF"/>
    <a:srgbClr val="66CCFF"/>
    <a:srgbClr val="FF99FF"/>
    <a:srgbClr val="FFFF99"/>
    <a:srgbClr val="4F8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81915" autoAdjust="0"/>
  </p:normalViewPr>
  <p:slideViewPr>
    <p:cSldViewPr snapToGrid="0">
      <p:cViewPr varScale="1">
        <p:scale>
          <a:sx n="32" d="100"/>
          <a:sy n="32" d="100"/>
        </p:scale>
        <p:origin x="346" y="48"/>
      </p:cViewPr>
      <p:guideLst>
        <p:guide orient="horz" pos="2523"/>
        <p:guide pos="7174"/>
      </p:guideLst>
    </p:cSldViewPr>
  </p:slideViewPr>
  <p:outlineViewPr>
    <p:cViewPr>
      <p:scale>
        <a:sx n="33" d="100"/>
        <a:sy n="33" d="100"/>
      </p:scale>
      <p:origin x="0" y="-13104"/>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handoutMaster" Target="handoutMasters/handoutMaster1.xml"/><Relationship Id="rId149"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notesMaster" Target="notesMasters/notesMaster1.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90</c:v>
                </c:pt>
                <c:pt idx="1">
                  <c:v>50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10</c:v>
                </c:pt>
                <c:pt idx="1">
                  <c:v>50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2025/5/5</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2025/5/5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ExpandMASK</a:t>
            </a:r>
            <a:r>
              <a:rPr lang="zh-TW" altLang="en-US" b="0" i="0" dirty="0">
                <a:solidFill>
                  <a:srgbClr val="262626"/>
                </a:solidFill>
                <a:effectLst/>
                <a:latin typeface="-apple-system"/>
              </a:rPr>
              <a:t>採樣一筆資料需要</a:t>
            </a:r>
            <a:r>
              <a:rPr lang="en-US" altLang="zh-TW" b="0" i="0" dirty="0">
                <a:solidFill>
                  <a:srgbClr val="262626"/>
                </a:solidFill>
                <a:effectLst/>
                <a:latin typeface="-apple-system"/>
              </a:rPr>
              <a:t>18 bit</a:t>
            </a:r>
            <a:r>
              <a:rPr lang="zh-TW" altLang="en-US" b="0" i="0" dirty="0">
                <a:solidFill>
                  <a:srgbClr val="262626"/>
                </a:solidFill>
                <a:effectLst/>
                <a:latin typeface="-apple-system"/>
              </a:rPr>
              <a:t>，但是</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有效資料為</a:t>
            </a:r>
            <a:r>
              <a:rPr lang="en-US" altLang="zh-TW" b="0" i="0" dirty="0">
                <a:solidFill>
                  <a:srgbClr val="262626"/>
                </a:solidFill>
                <a:effectLst/>
                <a:latin typeface="-apple-system"/>
              </a:rPr>
              <a:t>1088 bit</a:t>
            </a:r>
            <a:r>
              <a:rPr lang="zh-TW" altLang="en-US" b="0" i="0" dirty="0">
                <a:solidFill>
                  <a:srgbClr val="262626"/>
                </a:solidFill>
                <a:effectLst/>
                <a:latin typeface="-apple-system"/>
              </a:rPr>
              <a:t>，因此到需要</a:t>
            </a:r>
            <a:r>
              <a:rPr lang="en-US" altLang="zh-TW" b="0" i="0" dirty="0">
                <a:solidFill>
                  <a:srgbClr val="262626"/>
                </a:solidFill>
                <a:effectLst/>
                <a:latin typeface="-apple-system"/>
              </a:rPr>
              <a:t>squeeze</a:t>
            </a:r>
            <a:r>
              <a:rPr lang="zh-TW" altLang="en-US" b="0" i="0" dirty="0">
                <a:solidFill>
                  <a:srgbClr val="262626"/>
                </a:solidFill>
                <a:effectLst/>
                <a:latin typeface="-apple-system"/>
              </a:rPr>
              <a:t>時會有剩餘有效的</a:t>
            </a:r>
            <a:r>
              <a:rPr lang="en-US" altLang="zh-TW" b="0" i="0" dirty="0">
                <a:solidFill>
                  <a:srgbClr val="262626"/>
                </a:solidFill>
                <a:effectLst/>
                <a:latin typeface="-apple-system"/>
              </a:rPr>
              <a:t>bit</a:t>
            </a:r>
            <a:r>
              <a:rPr lang="zh-TW" altLang="en-US" b="0" i="0" dirty="0">
                <a:solidFill>
                  <a:srgbClr val="262626"/>
                </a:solidFill>
                <a:effectLst/>
                <a:latin typeface="-apple-system"/>
              </a:rPr>
              <a:t>尚未被使用，所以我使用了一個</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去暫存每一</a:t>
            </a:r>
            <a:r>
              <a:rPr lang="en-US" altLang="zh-TW" b="0" i="0" dirty="0">
                <a:solidFill>
                  <a:srgbClr val="262626"/>
                </a:solidFill>
                <a:effectLst/>
                <a:latin typeface="-apple-system"/>
              </a:rPr>
              <a:t>round</a:t>
            </a:r>
            <a:r>
              <a:rPr lang="zh-TW" altLang="en-US" b="0" i="0" dirty="0">
                <a:solidFill>
                  <a:srgbClr val="262626"/>
                </a:solidFill>
                <a:effectLst/>
                <a:latin typeface="-apple-system"/>
              </a:rPr>
              <a:t>剩餘的</a:t>
            </a:r>
            <a:r>
              <a:rPr lang="en-US" altLang="zh-TW" b="0" i="0" dirty="0">
                <a:solidFill>
                  <a:srgbClr val="262626"/>
                </a:solidFill>
                <a:effectLst/>
                <a:latin typeface="-apple-system"/>
              </a:rPr>
              <a:t>bit</a:t>
            </a:r>
            <a:r>
              <a:rPr lang="zh-TW" altLang="en-US" b="0" i="0" dirty="0">
                <a:solidFill>
                  <a:srgbClr val="262626"/>
                </a:solidFill>
                <a:effectLst/>
                <a:latin typeface="-apple-system"/>
              </a:rPr>
              <a:t>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24</a:t>
            </a:r>
            <a:r>
              <a:rPr lang="zh-TW" altLang="en-US" b="0" i="0" dirty="0">
                <a:solidFill>
                  <a:srgbClr val="262626"/>
                </a:solidFill>
                <a:effectLst/>
                <a:latin typeface="-apple-system"/>
              </a:rPr>
              <a:t>、</a:t>
            </a:r>
            <a:r>
              <a:rPr lang="en-US" altLang="zh-TW" b="0" i="0" dirty="0">
                <a:solidFill>
                  <a:srgbClr val="262626"/>
                </a:solidFill>
                <a:effectLst/>
                <a:latin typeface="-apple-system"/>
              </a:rPr>
              <a:t>32)</a:t>
            </a:r>
            <a:r>
              <a:rPr lang="zh-TW" altLang="en-US" b="0" i="0" dirty="0">
                <a:solidFill>
                  <a:srgbClr val="262626"/>
                </a:solidFill>
                <a:effectLst/>
                <a:latin typeface="-apple-system"/>
              </a:rPr>
              <a:t>，每一</a:t>
            </a:r>
            <a:r>
              <a:rPr lang="en-US" altLang="zh-TW" b="0" i="0" dirty="0">
                <a:solidFill>
                  <a:srgbClr val="262626"/>
                </a:solidFill>
                <a:effectLst/>
                <a:latin typeface="-apple-system"/>
              </a:rPr>
              <a:t>round</a:t>
            </a:r>
            <a:r>
              <a:rPr lang="zh-TW" altLang="en-US" b="0" i="0" dirty="0">
                <a:solidFill>
                  <a:srgbClr val="262626"/>
                </a:solidFill>
                <a:effectLst/>
                <a:latin typeface="-apple-system"/>
              </a:rPr>
              <a:t>輸入的有效資料會合前依</a:t>
            </a:r>
            <a:r>
              <a:rPr lang="en-US" altLang="zh-TW" b="0" i="0" dirty="0">
                <a:solidFill>
                  <a:srgbClr val="262626"/>
                </a:solidFill>
                <a:effectLst/>
                <a:latin typeface="-apple-system"/>
              </a:rPr>
              <a:t>round</a:t>
            </a:r>
            <a:r>
              <a:rPr lang="zh-TW" altLang="en-US" b="0" i="0" dirty="0">
                <a:solidFill>
                  <a:srgbClr val="262626"/>
                </a:solidFill>
                <a:effectLst/>
                <a:latin typeface="-apple-system"/>
              </a:rPr>
              <a:t>暫存在</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中的資料做串接為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用作採樣使用。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經過先前的設計後，每</a:t>
            </a:r>
            <a:r>
              <a:rPr lang="en-US" altLang="zh-TW" b="0" i="0" dirty="0">
                <a:solidFill>
                  <a:srgbClr val="262626"/>
                </a:solidFill>
                <a:effectLst/>
                <a:latin typeface="-apple-system"/>
              </a:rPr>
              <a:t>round</a:t>
            </a:r>
            <a:r>
              <a:rPr lang="zh-TW" altLang="en-US" b="0" i="0" dirty="0">
                <a:solidFill>
                  <a:srgbClr val="262626"/>
                </a:solidFill>
                <a:effectLst/>
                <a:latin typeface="-apple-system"/>
              </a:rPr>
              <a:t>有效入為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36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1080/36-1=29</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用於決定目前寫入的記憶體位址，一次採樣兩筆，固定加</a:t>
            </a:r>
            <a:r>
              <a:rPr lang="en-US" altLang="zh-TW" b="0" i="0" dirty="0">
                <a:solidFill>
                  <a:srgbClr val="262626"/>
                </a:solidFill>
                <a:effectLst/>
                <a:latin typeface="-apple-system"/>
              </a:rPr>
              <a:t>2</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演算法中使用了</a:t>
            </a:r>
            <a:r>
              <a:rPr lang="en-US" altLang="zh-TW" b="0" i="0" dirty="0" err="1">
                <a:solidFill>
                  <a:srgbClr val="262626"/>
                </a:solidFill>
                <a:effectLst/>
                <a:latin typeface="-apple-system"/>
              </a:rPr>
              <a:t>bitunpack</a:t>
            </a:r>
            <a:r>
              <a:rPr lang="zh-TW" altLang="en-US" b="0" i="0" dirty="0">
                <a:solidFill>
                  <a:srgbClr val="262626"/>
                </a:solidFill>
                <a:effectLst/>
                <a:latin typeface="-apple-system"/>
              </a:rPr>
              <a:t>，當中的</a:t>
            </a:r>
            <a:r>
              <a:rPr lang="en-US" altLang="zh-TW" b="0" i="0" dirty="0">
                <a:solidFill>
                  <a:srgbClr val="262626"/>
                </a:solidFill>
                <a:effectLst/>
                <a:latin typeface="-apple-system"/>
              </a:rPr>
              <a:t>b</a:t>
            </a:r>
            <a:r>
              <a:rPr lang="zh-TW" altLang="en-US" b="0" i="0" dirty="0">
                <a:solidFill>
                  <a:srgbClr val="262626"/>
                </a:solidFill>
                <a:effectLst/>
                <a:latin typeface="-apple-system"/>
              </a:rPr>
              <a:t>為</a:t>
            </a:r>
            <a:r>
              <a:rPr lang="en-US" altLang="zh-TW" b="0" i="0" dirty="0">
                <a:solidFill>
                  <a:srgbClr val="262626"/>
                </a:solidFill>
                <a:effectLst/>
                <a:latin typeface="-apple-system"/>
              </a:rPr>
              <a:t>131072 (</a:t>
            </a:r>
            <a:r>
              <a:rPr lang="zh-TW" altLang="en-US" b="0" i="0" dirty="0">
                <a:solidFill>
                  <a:srgbClr val="262626"/>
                </a:solidFill>
                <a:effectLst/>
                <a:latin typeface="-apple-system"/>
              </a:rPr>
              <a:t>第</a:t>
            </a:r>
            <a:r>
              <a:rPr lang="en-US" altLang="zh-TW" b="0" i="0" dirty="0">
                <a:solidFill>
                  <a:srgbClr val="262626"/>
                </a:solidFill>
                <a:effectLst/>
                <a:latin typeface="-apple-system"/>
              </a:rPr>
              <a:t>18bit</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，其餘為</a:t>
            </a:r>
            <a:r>
              <a:rPr lang="en-US" altLang="zh-TW" b="0" i="0" dirty="0">
                <a:solidFill>
                  <a:srgbClr val="262626"/>
                </a:solidFill>
                <a:effectLst/>
                <a:latin typeface="-apple-system"/>
              </a:rPr>
              <a:t>0)</a:t>
            </a:r>
            <a:r>
              <a:rPr lang="zh-TW" altLang="en-US" b="0" i="0" dirty="0">
                <a:solidFill>
                  <a:srgbClr val="262626"/>
                </a:solidFill>
                <a:effectLst/>
                <a:latin typeface="-apple-system"/>
              </a:rPr>
              <a:t>，並且採樣後的</a:t>
            </a:r>
            <a:r>
              <a:rPr lang="en-US" altLang="zh-TW" b="0" i="0" dirty="0">
                <a:solidFill>
                  <a:srgbClr val="262626"/>
                </a:solidFill>
                <a:effectLst/>
                <a:latin typeface="-apple-system"/>
              </a:rPr>
              <a:t>y</a:t>
            </a:r>
            <a:r>
              <a:rPr lang="zh-TW" altLang="en-US" b="0" i="0" dirty="0">
                <a:solidFill>
                  <a:srgbClr val="262626"/>
                </a:solidFill>
                <a:effectLst/>
                <a:latin typeface="-apple-system"/>
              </a:rPr>
              <a:t>之後要去做</a:t>
            </a:r>
            <a:r>
              <a:rPr lang="en-US" altLang="zh-TW" b="0" i="0" dirty="0">
                <a:solidFill>
                  <a:srgbClr val="262626"/>
                </a:solidFill>
                <a:effectLst/>
                <a:latin typeface="-apple-system"/>
              </a:rPr>
              <a:t>NTT</a:t>
            </a:r>
            <a:r>
              <a:rPr lang="zh-TW" altLang="en-US" b="0" i="0" dirty="0">
                <a:solidFill>
                  <a:srgbClr val="262626"/>
                </a:solidFill>
                <a:effectLst/>
                <a:latin typeface="-apple-system"/>
              </a:rPr>
              <a:t>需要擴充到</a:t>
            </a:r>
            <a:r>
              <a:rPr lang="en-US" altLang="zh-TW" b="0" i="0" dirty="0">
                <a:solidFill>
                  <a:srgbClr val="262626"/>
                </a:solidFill>
                <a:effectLst/>
                <a:latin typeface="-apple-system"/>
              </a:rPr>
              <a:t>8380417</a:t>
            </a:r>
            <a:r>
              <a:rPr lang="zh-TW" altLang="en-US" b="0" i="0" dirty="0">
                <a:solidFill>
                  <a:srgbClr val="262626"/>
                </a:solidFill>
                <a:effectLst/>
                <a:latin typeface="-apple-system"/>
              </a:rPr>
              <a:t>的域之下</a:t>
            </a:r>
            <a:r>
              <a:rPr lang="en-US" altLang="zh-TW" b="0" i="0" dirty="0">
                <a:solidFill>
                  <a:srgbClr val="262626"/>
                </a:solidFill>
                <a:effectLst/>
                <a:latin typeface="-apple-system"/>
              </a:rPr>
              <a:t>(23</a:t>
            </a:r>
            <a:r>
              <a:rPr lang="zh-TW" altLang="en-US" b="0" i="0" dirty="0">
                <a:solidFill>
                  <a:srgbClr val="262626"/>
                </a:solidFill>
                <a:effectLst/>
                <a:latin typeface="-apple-system"/>
              </a:rPr>
              <a:t> </a:t>
            </a:r>
            <a:r>
              <a:rPr lang="en-US" altLang="zh-TW" b="0" i="0" dirty="0">
                <a:solidFill>
                  <a:srgbClr val="262626"/>
                </a:solidFill>
                <a:effectLst/>
                <a:latin typeface="-apple-system"/>
              </a:rPr>
              <a:t>bit)</a:t>
            </a:r>
            <a:r>
              <a:rPr lang="zh-TW" altLang="en-US" b="0" i="0" dirty="0">
                <a:solidFill>
                  <a:srgbClr val="262626"/>
                </a:solidFill>
                <a:effectLst/>
                <a:latin typeface="-apple-system"/>
              </a:rPr>
              <a:t>，因此我改成了以下設計，將</a:t>
            </a:r>
            <a:r>
              <a:rPr lang="en-US" altLang="zh-TW" b="0" i="0" dirty="0">
                <a:solidFill>
                  <a:srgbClr val="262626"/>
                </a:solidFill>
                <a:effectLst/>
                <a:latin typeface="-apple-system"/>
              </a:rPr>
              <a:t>18 bit</a:t>
            </a:r>
            <a:r>
              <a:rPr lang="zh-TW" altLang="en-US" b="0" i="0" dirty="0">
                <a:solidFill>
                  <a:srgbClr val="262626"/>
                </a:solidFill>
                <a:effectLst/>
                <a:latin typeface="-apple-system"/>
              </a:rPr>
              <a:t>的資料分為兩類</a:t>
            </a:r>
            <a:r>
              <a:rPr lang="en-US" altLang="zh-TW" b="0" i="0" dirty="0">
                <a:solidFill>
                  <a:srgbClr val="262626"/>
                </a:solidFill>
                <a:effectLst/>
                <a:latin typeface="-apple-system"/>
              </a:rPr>
              <a:t>:</a:t>
            </a: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大於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rPr>
              <a:t>b</a:t>
            </a:r>
            <a:r>
              <a:rPr lang="zh-TW" altLang="en-US" b="0" i="0" dirty="0">
                <a:solidFill>
                  <a:srgbClr val="262626"/>
                </a:solidFill>
                <a:effectLst/>
                <a:latin typeface="-apple-system"/>
              </a:rPr>
              <a:t>相減會得到負數，因此直接取他的</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17bit</a:t>
            </a:r>
            <a:r>
              <a:rPr lang="zh-TW" altLang="en-US" b="0" i="0" dirty="0">
                <a:solidFill>
                  <a:srgbClr val="262626"/>
                </a:solidFill>
                <a:effectLst/>
                <a:latin typeface="-apple-system"/>
              </a:rPr>
              <a:t>和</a:t>
            </a:r>
            <a:r>
              <a:rPr lang="en-US" altLang="zh-TW" b="0" i="0" dirty="0">
                <a:solidFill>
                  <a:srgbClr val="262626"/>
                </a:solidFill>
                <a:effectLst/>
                <a:latin typeface="-apple-system"/>
              </a:rPr>
              <a:t>8380417</a:t>
            </a:r>
            <a:r>
              <a:rPr lang="zh-TW" altLang="en-US" b="0" i="0" dirty="0">
                <a:solidFill>
                  <a:srgbClr val="262626"/>
                </a:solidFill>
                <a:effectLst/>
                <a:latin typeface="-apple-system"/>
              </a:rPr>
              <a:t>做相減，直接轉到</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域下的負數</a:t>
            </a:r>
            <a:endParaRPr lang="en-US" altLang="zh-TW" b="0" i="0" dirty="0">
              <a:solidFill>
                <a:srgbClr val="262626"/>
              </a:solidFill>
              <a:effectLst/>
              <a:latin typeface="-apple-system"/>
            </a:endParaRP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小於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相減會得到正數，因此直接和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做相減即可，同樣也會在</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100</a:t>
            </a:fld>
            <a:endParaRPr lang="zh-CN" altLang="en-US"/>
          </a:p>
        </p:txBody>
      </p:sp>
    </p:spTree>
    <p:extLst>
      <p:ext uri="{BB962C8B-B14F-4D97-AF65-F5344CB8AC3E}">
        <p14:creationId xmlns:p14="http://schemas.microsoft.com/office/powerpoint/2010/main" val="333004544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101</a:t>
            </a:fld>
            <a:endParaRPr lang="zh-CN" altLang="en-US"/>
          </a:p>
        </p:txBody>
      </p:sp>
    </p:spTree>
    <p:extLst>
      <p:ext uri="{BB962C8B-B14F-4D97-AF65-F5344CB8AC3E}">
        <p14:creationId xmlns:p14="http://schemas.microsoft.com/office/powerpoint/2010/main" val="88701911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102</a:t>
            </a:fld>
            <a:endParaRPr lang="zh-CN" altLang="en-US"/>
          </a:p>
        </p:txBody>
      </p:sp>
    </p:spTree>
    <p:extLst>
      <p:ext uri="{BB962C8B-B14F-4D97-AF65-F5344CB8AC3E}">
        <p14:creationId xmlns:p14="http://schemas.microsoft.com/office/powerpoint/2010/main" val="231662204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103</a:t>
            </a:fld>
            <a:endParaRPr lang="zh-CN" altLang="en-US"/>
          </a:p>
        </p:txBody>
      </p:sp>
    </p:spTree>
    <p:extLst>
      <p:ext uri="{BB962C8B-B14F-4D97-AF65-F5344CB8AC3E}">
        <p14:creationId xmlns:p14="http://schemas.microsoft.com/office/powerpoint/2010/main" val="11832633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在</a:t>
            </a:r>
            <a:r>
              <a:rPr lang="en-US" altLang="zh-TW" sz="1000" b="0" i="0" dirty="0">
                <a:solidFill>
                  <a:srgbClr val="262626"/>
                </a:solidFill>
                <a:effectLst/>
                <a:latin typeface="-apple-system"/>
              </a:rPr>
              <a:t>Verilog</a:t>
            </a:r>
            <a:r>
              <a:rPr lang="zh-TW" altLang="en-US" sz="1000" b="0" i="0" dirty="0">
                <a:solidFill>
                  <a:srgbClr val="262626"/>
                </a:solidFill>
                <a:effectLst/>
                <a:latin typeface="-apple-system"/>
              </a:rPr>
              <a:t>中我將演算法中的</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換成了</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換成了</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，主要是為了對應其他</a:t>
            </a:r>
            <a:r>
              <a:rPr lang="en-US" altLang="zh-TW" sz="1000" b="0" i="0" dirty="0">
                <a:solidFill>
                  <a:srgbClr val="262626"/>
                </a:solidFill>
                <a:effectLst/>
                <a:latin typeface="-apple-system"/>
              </a:rPr>
              <a:t>Sampler</a:t>
            </a:r>
            <a:r>
              <a:rPr lang="zh-TW" altLang="en-US" sz="1000" b="0" i="0" dirty="0">
                <a:solidFill>
                  <a:srgbClr val="262626"/>
                </a:solidFill>
                <a:effectLst/>
                <a:latin typeface="-apple-system"/>
              </a:rPr>
              <a:t>中</a:t>
            </a:r>
            <a:r>
              <a:rPr lang="en-US" altLang="zh-TW" sz="1000" b="0" i="0" dirty="0">
                <a:solidFill>
                  <a:srgbClr val="262626"/>
                </a:solidFill>
                <a:effectLst/>
                <a:latin typeface="-apple-system"/>
              </a:rPr>
              <a:t>module</a:t>
            </a:r>
            <a:br>
              <a:rPr lang="en-US" altLang="zh-TW" sz="1000" b="0" i="0" dirty="0">
                <a:solidFill>
                  <a:srgbClr val="262626"/>
                </a:solidFill>
                <a:effectLst/>
                <a:latin typeface="-apple-system"/>
              </a:rPr>
            </a:br>
            <a:br>
              <a:rPr lang="en-US" altLang="zh-TW" sz="1000" b="0" i="0" dirty="0">
                <a:solidFill>
                  <a:srgbClr val="262626"/>
                </a:solidFill>
                <a:effectLst/>
                <a:latin typeface="-apple-system"/>
              </a:rPr>
            </a:br>
            <a:r>
              <a:rPr lang="zh-TW" altLang="en-US" sz="1000" b="0" i="0" dirty="0">
                <a:solidFill>
                  <a:srgbClr val="262626"/>
                </a:solidFill>
                <a:effectLst/>
                <a:latin typeface="-apple-system"/>
              </a:rPr>
              <a:t>硬體實現上我是先在第</a:t>
            </a:r>
            <a:r>
              <a:rPr lang="en-US" altLang="zh-TW" sz="1000" b="0" i="0" dirty="0" err="1">
                <a:solidFill>
                  <a:srgbClr val="262626"/>
                </a:solidFill>
                <a:effectLst/>
                <a:latin typeface="-apple-system"/>
              </a:rPr>
              <a:t>i</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執行了演算法第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行，接著在第</a:t>
            </a:r>
            <a:r>
              <a:rPr lang="en-US" altLang="zh-TW" sz="1000" b="0" i="0" dirty="0">
                <a:solidFill>
                  <a:srgbClr val="262626"/>
                </a:solidFill>
                <a:effectLst/>
                <a:latin typeface="-apple-system"/>
              </a:rPr>
              <a:t>i+1</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執行演算法第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行，這樣實現的原因是我寫入第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位址時，同時會將該位址原本的資料輸出出來，所以再藉由下一個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去將資料寫入另一個</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104</a:t>
            </a:fld>
            <a:endParaRPr lang="zh-CN" altLang="en-US"/>
          </a:p>
        </p:txBody>
      </p:sp>
    </p:spTree>
    <p:extLst>
      <p:ext uri="{BB962C8B-B14F-4D97-AF65-F5344CB8AC3E}">
        <p14:creationId xmlns:p14="http://schemas.microsoft.com/office/powerpoint/2010/main" val="142641987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左圖可知，使用了暫存器去儲存上一個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的致能訊號，以處理演算法中的第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右圖中的橘框可發現</a:t>
            </a:r>
            <a:r>
              <a:rPr lang="en-US" altLang="zh-TW" sz="1000" b="0" i="0" dirty="0" err="1">
                <a:solidFill>
                  <a:srgbClr val="262626"/>
                </a:solidFill>
                <a:effectLst/>
                <a:latin typeface="-apple-system"/>
              </a:rPr>
              <a:t>en_b</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we_b</a:t>
            </a:r>
            <a:r>
              <a:rPr lang="zh-TW" altLang="en-US" sz="1000" b="0" i="0" dirty="0">
                <a:solidFill>
                  <a:srgbClr val="262626"/>
                </a:solidFill>
                <a:effectLst/>
                <a:latin typeface="-apple-system"/>
              </a:rPr>
              <a:t>的致能慢</a:t>
            </a:r>
            <a:r>
              <a:rPr lang="en-US" altLang="zh-TW" sz="1000" b="0" i="0" dirty="0" err="1">
                <a:solidFill>
                  <a:srgbClr val="262626"/>
                </a:solidFill>
                <a:effectLst/>
                <a:latin typeface="-apple-system"/>
              </a:rPr>
              <a:t>en_a</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we_a</a:t>
            </a:r>
            <a:r>
              <a:rPr lang="zh-TW" altLang="en-US" sz="1000" b="0" i="0" dirty="0">
                <a:solidFill>
                  <a:srgbClr val="262626"/>
                </a:solidFill>
                <a:effectLst/>
                <a:latin typeface="-apple-system"/>
              </a:rPr>
              <a:t>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，並且紅框中</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的寫入位址也慢了一個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，目的是為了將白框中前一個</a:t>
            </a:r>
            <a:r>
              <a:rPr lang="en-US" altLang="zh-TW" sz="1000" b="0" i="0" dirty="0">
                <a:solidFill>
                  <a:srgbClr val="262626"/>
                </a:solidFill>
                <a:effectLst/>
                <a:latin typeface="-apple-system"/>
              </a:rPr>
              <a:t>cycle </a:t>
            </a:r>
            <a:r>
              <a:rPr lang="zh-TW" altLang="en-US" sz="1000" b="0" i="0" dirty="0">
                <a:solidFill>
                  <a:srgbClr val="262626"/>
                </a:solidFill>
                <a:effectLst/>
                <a:latin typeface="-apple-system"/>
              </a:rPr>
              <a:t>由</a:t>
            </a:r>
            <a:r>
              <a:rPr lang="en-US" altLang="zh-TW" sz="1000" b="0" i="0" dirty="0">
                <a:solidFill>
                  <a:srgbClr val="262626"/>
                </a:solidFill>
                <a:effectLst/>
                <a:latin typeface="-apple-system"/>
              </a:rPr>
              <a:t>memory</a:t>
            </a:r>
            <a:r>
              <a:rPr lang="zh-TW" altLang="en-US" sz="1000" b="0" i="0" dirty="0">
                <a:solidFill>
                  <a:srgbClr val="262626"/>
                </a:solidFill>
                <a:effectLst/>
                <a:latin typeface="-apple-system"/>
              </a:rPr>
              <a:t>的</a:t>
            </a:r>
            <a:r>
              <a:rPr lang="en-US" altLang="zh-TW" sz="1000" b="0" i="0" dirty="0" err="1">
                <a:solidFill>
                  <a:srgbClr val="262626"/>
                </a:solidFill>
                <a:effectLst/>
                <a:latin typeface="-apple-system"/>
              </a:rPr>
              <a:t>addr_a</a:t>
            </a:r>
            <a:r>
              <a:rPr lang="zh-TW" altLang="en-US" sz="1000" b="0" i="0" dirty="0">
                <a:solidFill>
                  <a:srgbClr val="262626"/>
                </a:solidFill>
                <a:effectLst/>
                <a:latin typeface="-apple-system"/>
              </a:rPr>
              <a:t>讀出</a:t>
            </a:r>
            <a:r>
              <a:rPr lang="en-US" altLang="zh-TW" sz="1000" b="0" i="0" dirty="0" err="1">
                <a:solidFill>
                  <a:srgbClr val="262626"/>
                </a:solidFill>
                <a:effectLst/>
                <a:latin typeface="-apple-system"/>
              </a:rPr>
              <a:t>q_a</a:t>
            </a:r>
            <a:r>
              <a:rPr lang="zh-TW" altLang="en-US" sz="1000" b="0" i="0" dirty="0">
                <a:solidFill>
                  <a:srgbClr val="262626"/>
                </a:solidFill>
                <a:effectLst/>
                <a:latin typeface="-apple-system"/>
              </a:rPr>
              <a:t>資料後作為</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的寫入資料。</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105</a:t>
            </a:fld>
            <a:endParaRPr lang="zh-CN" altLang="en-US"/>
          </a:p>
        </p:txBody>
      </p:sp>
    </p:spTree>
    <p:extLst>
      <p:ext uri="{BB962C8B-B14F-4D97-AF65-F5344CB8AC3E}">
        <p14:creationId xmlns:p14="http://schemas.microsoft.com/office/powerpoint/2010/main" val="25181600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sz="900" b="0" kern="1200" dirty="0">
                <a:solidFill>
                  <a:schemeClr val="tx1"/>
                </a:solidFill>
                <a:effectLst/>
                <a:latin typeface="+mn-ea"/>
                <a:ea typeface="+mn-ea"/>
                <a:cs typeface="+mn-cs"/>
              </a:rPr>
              <a:t>Dual-port</a:t>
            </a:r>
            <a:r>
              <a:rPr lang="zh-TW" altLang="en-US" sz="900" b="0" kern="1200" dirty="0">
                <a:solidFill>
                  <a:schemeClr val="tx1"/>
                </a:solidFill>
                <a:effectLst/>
                <a:latin typeface="+mn-ea"/>
                <a:ea typeface="+mn-ea"/>
                <a:cs typeface="+mn-cs"/>
              </a:rPr>
              <a:t> </a:t>
            </a:r>
            <a:r>
              <a:rPr lang="en-US" altLang="zh-TW" sz="900" b="0" kern="1200" dirty="0">
                <a:solidFill>
                  <a:schemeClr val="tx1"/>
                </a:solidFill>
                <a:effectLst/>
                <a:latin typeface="+mn-ea"/>
                <a:ea typeface="+mn-ea"/>
                <a:cs typeface="+mn-cs"/>
              </a:rPr>
              <a:t>mem</a:t>
            </a:r>
            <a:r>
              <a:rPr lang="zh-TW" altLang="en-US" sz="900" b="0" kern="1200" dirty="0">
                <a:solidFill>
                  <a:schemeClr val="tx1"/>
                </a:solidFill>
                <a:effectLst/>
                <a:latin typeface="+mn-ea"/>
                <a:ea typeface="+mn-ea"/>
                <a:cs typeface="+mn-cs"/>
              </a:rPr>
              <a:t>當中的</a:t>
            </a:r>
            <a:r>
              <a:rPr lang="en-US" altLang="zh-TW" sz="900" b="0" kern="1200" dirty="0" err="1">
                <a:solidFill>
                  <a:schemeClr val="tx1"/>
                </a:solidFill>
                <a:effectLst/>
                <a:latin typeface="+mn-ea"/>
                <a:ea typeface="+mn-ea"/>
                <a:cs typeface="+mn-cs"/>
              </a:rPr>
              <a:t>data_b</a:t>
            </a:r>
            <a:r>
              <a:rPr lang="zh-TW" altLang="en-US" sz="900" b="0" kern="1200" dirty="0">
                <a:solidFill>
                  <a:schemeClr val="tx1"/>
                </a:solidFill>
                <a:effectLst/>
                <a:latin typeface="+mn-ea"/>
                <a:ea typeface="+mn-ea"/>
                <a:cs typeface="+mn-cs"/>
              </a:rPr>
              <a:t>則會直接接上</a:t>
            </a:r>
            <a:r>
              <a:rPr lang="en-US" altLang="zh-TW" sz="900" b="0" kern="1200" dirty="0" err="1">
                <a:solidFill>
                  <a:schemeClr val="tx1"/>
                </a:solidFill>
                <a:effectLst/>
                <a:latin typeface="+mn-ea"/>
                <a:ea typeface="+mn-ea"/>
                <a:cs typeface="+mn-cs"/>
              </a:rPr>
              <a:t>q_a</a:t>
            </a:r>
            <a:r>
              <a:rPr lang="zh-TW" altLang="en-US" sz="900" b="0" kern="1200" dirty="0">
                <a:solidFill>
                  <a:schemeClr val="tx1"/>
                </a:solidFill>
                <a:effectLst/>
                <a:latin typeface="+mn-ea"/>
                <a:ea typeface="+mn-ea"/>
                <a:cs typeface="+mn-cs"/>
              </a:rPr>
              <a:t>。</a:t>
            </a:r>
          </a:p>
          <a:p>
            <a:pPr algn="l">
              <a:spcBef>
                <a:spcPts val="600"/>
              </a:spcBef>
              <a:spcAft>
                <a:spcPts val="600"/>
              </a:spcAft>
              <a:buFont typeface="+mj-lt"/>
              <a:buNone/>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106</a:t>
            </a:fld>
            <a:endParaRPr lang="zh-CN" altLang="en-US"/>
          </a:p>
        </p:txBody>
      </p:sp>
    </p:spTree>
    <p:extLst>
      <p:ext uri="{BB962C8B-B14F-4D97-AF65-F5344CB8AC3E}">
        <p14:creationId xmlns:p14="http://schemas.microsoft.com/office/powerpoint/2010/main" val="400282121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第一次</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時會取走</a:t>
            </a:r>
            <a:r>
              <a:rPr lang="en-US" altLang="zh-TW" b="0" i="0" dirty="0" err="1">
                <a:solidFill>
                  <a:srgbClr val="262626"/>
                </a:solidFill>
                <a:effectLst/>
                <a:latin typeface="-apple-system"/>
              </a:rPr>
              <a:t>sampler_in</a:t>
            </a:r>
            <a:r>
              <a:rPr lang="en-US" altLang="zh-TW" b="0" i="0" dirty="0">
                <a:solidFill>
                  <a:srgbClr val="262626"/>
                </a:solidFill>
                <a:effectLst/>
                <a:latin typeface="-apple-system"/>
              </a:rPr>
              <a:t>[63:0]</a:t>
            </a:r>
            <a:r>
              <a:rPr lang="zh-TW" altLang="en-US" b="0" i="0" dirty="0">
                <a:solidFill>
                  <a:srgbClr val="262626"/>
                </a:solidFill>
                <a:effectLst/>
                <a:latin typeface="-apple-system"/>
              </a:rPr>
              <a:t>共</a:t>
            </a:r>
            <a:r>
              <a:rPr lang="en-US" altLang="zh-TW" b="0" i="0" dirty="0">
                <a:solidFill>
                  <a:srgbClr val="262626"/>
                </a:solidFill>
                <a:effectLst/>
                <a:latin typeface="-apple-system"/>
              </a:rPr>
              <a:t>64 bit</a:t>
            </a:r>
            <a:r>
              <a:rPr lang="zh-TW" altLang="en-US" b="0" i="0" dirty="0">
                <a:solidFill>
                  <a:srgbClr val="262626"/>
                </a:solidFill>
                <a:effectLst/>
                <a:latin typeface="-apple-system"/>
              </a:rPr>
              <a:t>作為採樣成功時的隨機值</a:t>
            </a:r>
            <a:r>
              <a:rPr lang="en-US" altLang="zh-TW" b="0" i="0" dirty="0">
                <a:solidFill>
                  <a:srgbClr val="262626"/>
                </a:solidFill>
                <a:effectLst/>
                <a:latin typeface="-apple-system"/>
              </a:rPr>
              <a:t>H</a:t>
            </a:r>
            <a:r>
              <a:rPr lang="zh-TW" altLang="en-US" b="0" i="0" dirty="0">
                <a:solidFill>
                  <a:srgbClr val="262626"/>
                </a:solidFill>
                <a:effectLst/>
                <a:latin typeface="-apple-system"/>
              </a:rPr>
              <a:t>，每次成功則會取走</a:t>
            </a:r>
            <a:r>
              <a:rPr lang="en-US" altLang="zh-TW" b="0" i="0" dirty="0">
                <a:solidFill>
                  <a:srgbClr val="262626"/>
                </a:solidFill>
                <a:effectLst/>
                <a:latin typeface="-apple-system"/>
              </a:rPr>
              <a:t>H[0]</a:t>
            </a:r>
            <a:r>
              <a:rPr lang="zh-TW" altLang="en-US" b="0" i="0" dirty="0">
                <a:solidFill>
                  <a:srgbClr val="262626"/>
                </a:solidFill>
                <a:effectLst/>
                <a:latin typeface="-apple-system"/>
              </a:rPr>
              <a:t>的值，並進行一次右移，給下次成功時有新的</a:t>
            </a:r>
            <a:r>
              <a:rPr lang="en-US" altLang="zh-TW" b="0" i="0" dirty="0">
                <a:solidFill>
                  <a:srgbClr val="262626"/>
                </a:solidFill>
                <a:effectLst/>
                <a:latin typeface="-apple-system"/>
              </a:rPr>
              <a:t>H[0]</a:t>
            </a:r>
            <a:r>
              <a:rPr lang="zh-TW" altLang="en-US" b="0" i="0" dirty="0">
                <a:solidFill>
                  <a:srgbClr val="262626"/>
                </a:solidFill>
                <a:effectLst/>
                <a:latin typeface="-apple-system"/>
              </a:rPr>
              <a:t>做使用。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若</a:t>
            </a:r>
            <a:r>
              <a:rPr lang="en-US" altLang="zh-TW" b="0" i="0" dirty="0" err="1">
                <a:solidFill>
                  <a:srgbClr val="262626"/>
                </a:solidFill>
                <a:effectLst/>
                <a:latin typeface="-apple-system"/>
              </a:rPr>
              <a:t>i</a:t>
            </a:r>
            <a:r>
              <a:rPr lang="en-US" altLang="zh-TW" b="0" i="0" dirty="0">
                <a:solidFill>
                  <a:srgbClr val="262626"/>
                </a:solidFill>
                <a:effectLst/>
                <a:latin typeface="-apple-system"/>
              </a:rPr>
              <a:t> &gt; j</a:t>
            </a:r>
            <a:r>
              <a:rPr lang="zh-TW" altLang="en-US" b="0" i="0" dirty="0">
                <a:solidFill>
                  <a:srgbClr val="262626"/>
                </a:solidFill>
                <a:effectLst/>
                <a:latin typeface="-apple-system"/>
              </a:rPr>
              <a:t>則本次採樣不成功，反之成功，則需要將</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 位址寫入由</a:t>
            </a:r>
            <a:r>
              <a:rPr lang="en-US" altLang="zh-TW" b="0" i="0" dirty="0">
                <a:solidFill>
                  <a:srgbClr val="262626"/>
                </a:solidFill>
                <a:effectLst/>
                <a:latin typeface="-apple-system"/>
              </a:rPr>
              <a:t>H[0]</a:t>
            </a:r>
            <a:r>
              <a:rPr lang="zh-TW" altLang="en-US" b="0" i="0" dirty="0">
                <a:solidFill>
                  <a:srgbClr val="262626"/>
                </a:solidFill>
                <a:effectLst/>
                <a:latin typeface="-apple-system"/>
              </a:rPr>
              <a:t>決定的資料，為</a:t>
            </a:r>
            <a:r>
              <a:rPr lang="en-US" altLang="zh-TW" b="0" i="0" dirty="0">
                <a:solidFill>
                  <a:srgbClr val="262626"/>
                </a:solidFill>
                <a:effectLst/>
                <a:latin typeface="-apple-system"/>
              </a:rPr>
              <a:t>0</a:t>
            </a:r>
            <a:r>
              <a:rPr lang="zh-TW" altLang="en-US" b="0" i="0" dirty="0">
                <a:solidFill>
                  <a:srgbClr val="262626"/>
                </a:solidFill>
                <a:effectLst/>
                <a:latin typeface="-apple-system"/>
              </a:rPr>
              <a:t>則寫入</a:t>
            </a:r>
            <a:r>
              <a:rPr lang="en-US" altLang="zh-TW" b="0" i="0" dirty="0">
                <a:solidFill>
                  <a:srgbClr val="262626"/>
                </a:solidFill>
                <a:effectLst/>
                <a:latin typeface="-apple-system"/>
              </a:rPr>
              <a:t>1</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則寫入</a:t>
            </a:r>
            <a:r>
              <a:rPr lang="en-US" altLang="zh-TW" b="0" i="0" dirty="0">
                <a:solidFill>
                  <a:srgbClr val="262626"/>
                </a:solidFill>
                <a:effectLst/>
                <a:latin typeface="-apple-system"/>
              </a:rPr>
              <a:t>8380416 (8380417</a:t>
            </a:r>
            <a:r>
              <a:rPr lang="zh-TW" altLang="en-US" b="0" i="0" dirty="0">
                <a:solidFill>
                  <a:srgbClr val="262626"/>
                </a:solidFill>
                <a:effectLst/>
                <a:latin typeface="-apple-system"/>
              </a:rPr>
              <a:t>域下的</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採樣成功時通樣會藉由前面所提的記憶體輸出資料拉回的方法，將原本在</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位址中的資料在下一個</a:t>
            </a:r>
            <a:r>
              <a:rPr lang="en-US" altLang="zh-TW" b="0" i="0" dirty="0">
                <a:solidFill>
                  <a:srgbClr val="262626"/>
                </a:solidFill>
                <a:effectLst/>
                <a:latin typeface="-apple-system"/>
              </a:rPr>
              <a:t>cycle</a:t>
            </a:r>
            <a:r>
              <a:rPr lang="zh-TW" altLang="en-US" b="0" i="0" dirty="0">
                <a:solidFill>
                  <a:srgbClr val="262626"/>
                </a:solidFill>
                <a:effectLst/>
                <a:latin typeface="-apple-system"/>
              </a:rPr>
              <a:t>寫入</a:t>
            </a:r>
            <a:r>
              <a:rPr lang="en-US" altLang="zh-TW" b="0" i="0" dirty="0">
                <a:solidFill>
                  <a:srgbClr val="262626"/>
                </a:solidFill>
                <a:effectLst/>
                <a:latin typeface="-apple-system"/>
              </a:rPr>
              <a:t>j</a:t>
            </a:r>
            <a:r>
              <a:rPr lang="zh-TW" altLang="en-US" b="0" i="0" dirty="0">
                <a:solidFill>
                  <a:srgbClr val="262626"/>
                </a:solidFill>
                <a:effectLst/>
                <a:latin typeface="-apple-system"/>
              </a:rPr>
              <a:t>當中。</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用於決定目前採樣的記憶體位址，一次採樣一筆，初始位址為</a:t>
            </a:r>
            <a:r>
              <a:rPr lang="en-US" altLang="zh-TW" b="0" i="0" dirty="0">
                <a:solidFill>
                  <a:srgbClr val="262626"/>
                </a:solidFill>
                <a:effectLst/>
                <a:latin typeface="-apple-system"/>
              </a:rPr>
              <a:t>8’d217</a:t>
            </a:r>
            <a:r>
              <a:rPr lang="zh-TW" altLang="en-US" b="0" i="0" dirty="0">
                <a:solidFill>
                  <a:srgbClr val="262626"/>
                </a:solidFill>
                <a:effectLst/>
                <a:latin typeface="-apple-system"/>
              </a:rPr>
              <a:t>，每採樣成功一次加</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255</a:t>
            </a:r>
            <a:r>
              <a:rPr lang="zh-TW" altLang="en-US" b="0" i="0" dirty="0">
                <a:solidFill>
                  <a:srgbClr val="262626"/>
                </a:solidFill>
                <a:effectLst/>
                <a:latin typeface="-apple-system"/>
              </a:rPr>
              <a:t>則停止，</a:t>
            </a:r>
            <a:r>
              <a:rPr lang="en-US" altLang="zh-TW" b="0" i="0" dirty="0">
                <a:solidFill>
                  <a:srgbClr val="262626"/>
                </a:solidFill>
                <a:effectLst/>
                <a:latin typeface="-apple-system"/>
              </a:rPr>
              <a:t>255-217+1=39</a:t>
            </a:r>
            <a:r>
              <a:rPr lang="zh-TW" altLang="en-US" b="0" i="0" dirty="0">
                <a:solidFill>
                  <a:srgbClr val="262626"/>
                </a:solidFill>
                <a:effectLst/>
                <a:latin typeface="-apple-system"/>
              </a:rPr>
              <a:t>，共要成功採樣</a:t>
            </a:r>
            <a:r>
              <a:rPr lang="en-US" altLang="zh-TW" b="0" i="0" dirty="0">
                <a:solidFill>
                  <a:srgbClr val="262626"/>
                </a:solidFill>
                <a:effectLst/>
                <a:latin typeface="-apple-system"/>
              </a:rPr>
              <a:t>39</a:t>
            </a:r>
            <a:r>
              <a:rPr lang="zh-TW" altLang="en-US" b="0" i="0" dirty="0">
                <a:solidFill>
                  <a:srgbClr val="262626"/>
                </a:solidFill>
                <a:effectLst/>
                <a:latin typeface="-apple-system"/>
              </a:rPr>
              <a:t>筆。</a:t>
            </a:r>
            <a:endParaRPr lang="en-US" altLang="zh-TW" b="0" i="0" dirty="0">
              <a:solidFill>
                <a:srgbClr val="262626"/>
              </a:solidFill>
              <a:effectLst/>
              <a:latin typeface="-apple-system"/>
            </a:endParaRPr>
          </a:p>
          <a:p>
            <a:pPr marL="0" indent="0" algn="l">
              <a:spcBef>
                <a:spcPts val="600"/>
              </a:spcBef>
              <a:spcAft>
                <a:spcPts val="600"/>
              </a:spcAft>
              <a:buFont typeface="Wingdings" panose="05000000000000000000" pitchFamily="2" charset="2"/>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107</a:t>
            </a:fld>
            <a:endParaRPr lang="zh-CN" altLang="en-US"/>
          </a:p>
        </p:txBody>
      </p:sp>
    </p:spTree>
    <p:extLst>
      <p:ext uri="{BB962C8B-B14F-4D97-AF65-F5344CB8AC3E}">
        <p14:creationId xmlns:p14="http://schemas.microsoft.com/office/powerpoint/2010/main" val="26709286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108</a:t>
            </a:fld>
            <a:endParaRPr lang="zh-CN" altLang="en-US"/>
          </a:p>
        </p:txBody>
      </p:sp>
    </p:spTree>
    <p:extLst>
      <p:ext uri="{BB962C8B-B14F-4D97-AF65-F5344CB8AC3E}">
        <p14:creationId xmlns:p14="http://schemas.microsoft.com/office/powerpoint/2010/main" val="40777051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109</a:t>
            </a:fld>
            <a:endParaRPr lang="zh-CN" altLang="en-US"/>
          </a:p>
        </p:txBody>
      </p:sp>
    </p:spTree>
    <p:extLst>
      <p:ext uri="{BB962C8B-B14F-4D97-AF65-F5344CB8AC3E}">
        <p14:creationId xmlns:p14="http://schemas.microsoft.com/office/powerpoint/2010/main" val="3785772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110</a:t>
            </a:fld>
            <a:endParaRPr lang="zh-CN" altLang="en-US"/>
          </a:p>
        </p:txBody>
      </p:sp>
    </p:spTree>
    <p:extLst>
      <p:ext uri="{BB962C8B-B14F-4D97-AF65-F5344CB8AC3E}">
        <p14:creationId xmlns:p14="http://schemas.microsoft.com/office/powerpoint/2010/main" val="34963685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111</a:t>
            </a:fld>
            <a:endParaRPr lang="zh-CN" altLang="en-US"/>
          </a:p>
        </p:txBody>
      </p:sp>
    </p:spTree>
    <p:extLst>
      <p:ext uri="{BB962C8B-B14F-4D97-AF65-F5344CB8AC3E}">
        <p14:creationId xmlns:p14="http://schemas.microsoft.com/office/powerpoint/2010/main" val="41103676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112</a:t>
            </a:fld>
            <a:endParaRPr lang="zh-CN" altLang="en-US"/>
          </a:p>
        </p:txBody>
      </p:sp>
    </p:spTree>
    <p:extLst>
      <p:ext uri="{BB962C8B-B14F-4D97-AF65-F5344CB8AC3E}">
        <p14:creationId xmlns:p14="http://schemas.microsoft.com/office/powerpoint/2010/main" val="220997149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113</a:t>
            </a:fld>
            <a:endParaRPr lang="zh-CN" altLang="en-US"/>
          </a:p>
        </p:txBody>
      </p:sp>
    </p:spTree>
    <p:extLst>
      <p:ext uri="{BB962C8B-B14F-4D97-AF65-F5344CB8AC3E}">
        <p14:creationId xmlns:p14="http://schemas.microsoft.com/office/powerpoint/2010/main" val="403141831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114</a:t>
            </a:fld>
            <a:endParaRPr lang="zh-CN" altLang="en-US"/>
          </a:p>
        </p:txBody>
      </p:sp>
    </p:spTree>
    <p:extLst>
      <p:ext uri="{BB962C8B-B14F-4D97-AF65-F5344CB8AC3E}">
        <p14:creationId xmlns:p14="http://schemas.microsoft.com/office/powerpoint/2010/main" val="222958542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115</a:t>
            </a:fld>
            <a:endParaRPr lang="zh-CN" altLang="en-US"/>
          </a:p>
        </p:txBody>
      </p:sp>
    </p:spTree>
    <p:extLst>
      <p:ext uri="{BB962C8B-B14F-4D97-AF65-F5344CB8AC3E}">
        <p14:creationId xmlns:p14="http://schemas.microsoft.com/office/powerpoint/2010/main" val="85800681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116</a:t>
            </a:fld>
            <a:endParaRPr lang="zh-CN" altLang="en-US"/>
          </a:p>
        </p:txBody>
      </p:sp>
    </p:spTree>
    <p:extLst>
      <p:ext uri="{BB962C8B-B14F-4D97-AF65-F5344CB8AC3E}">
        <p14:creationId xmlns:p14="http://schemas.microsoft.com/office/powerpoint/2010/main" val="372830624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117</a:t>
            </a:fld>
            <a:endParaRPr lang="zh-CN" altLang="en-US"/>
          </a:p>
        </p:txBody>
      </p:sp>
    </p:spTree>
    <p:extLst>
      <p:ext uri="{BB962C8B-B14F-4D97-AF65-F5344CB8AC3E}">
        <p14:creationId xmlns:p14="http://schemas.microsoft.com/office/powerpoint/2010/main" val="331217023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118</a:t>
            </a:fld>
            <a:endParaRPr lang="zh-CN" altLang="en-US"/>
          </a:p>
        </p:txBody>
      </p:sp>
    </p:spTree>
    <p:extLst>
      <p:ext uri="{BB962C8B-B14F-4D97-AF65-F5344CB8AC3E}">
        <p14:creationId xmlns:p14="http://schemas.microsoft.com/office/powerpoint/2010/main" val="140065881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119</a:t>
            </a:fld>
            <a:endParaRPr lang="zh-CN" altLang="en-US"/>
          </a:p>
        </p:txBody>
      </p:sp>
    </p:spTree>
    <p:extLst>
      <p:ext uri="{BB962C8B-B14F-4D97-AF65-F5344CB8AC3E}">
        <p14:creationId xmlns:p14="http://schemas.microsoft.com/office/powerpoint/2010/main" val="3840688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120</a:t>
            </a:fld>
            <a:endParaRPr lang="zh-CN" altLang="en-US"/>
          </a:p>
        </p:txBody>
      </p:sp>
    </p:spTree>
    <p:extLst>
      <p:ext uri="{BB962C8B-B14F-4D97-AF65-F5344CB8AC3E}">
        <p14:creationId xmlns:p14="http://schemas.microsoft.com/office/powerpoint/2010/main" val="361148710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121</a:t>
            </a:fld>
            <a:endParaRPr lang="zh-CN" altLang="en-US"/>
          </a:p>
        </p:txBody>
      </p:sp>
    </p:spTree>
    <p:extLst>
      <p:ext uri="{BB962C8B-B14F-4D97-AF65-F5344CB8AC3E}">
        <p14:creationId xmlns:p14="http://schemas.microsoft.com/office/powerpoint/2010/main" val="400707335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122</a:t>
            </a:fld>
            <a:endParaRPr lang="zh-CN" altLang="en-US"/>
          </a:p>
        </p:txBody>
      </p:sp>
    </p:spTree>
    <p:extLst>
      <p:ext uri="{BB962C8B-B14F-4D97-AF65-F5344CB8AC3E}">
        <p14:creationId xmlns:p14="http://schemas.microsoft.com/office/powerpoint/2010/main" val="88857178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en-US" altLang="zh-CN" dirty="0"/>
              <a:t>.18</a:t>
            </a:r>
            <a:r>
              <a:rPr lang="zh-TW" altLang="en-US" dirty="0"/>
              <a:t>的</a:t>
            </a:r>
            <a:r>
              <a:rPr lang="en-US" altLang="zh-TW" dirty="0"/>
              <a:t>2</a:t>
            </a:r>
            <a:r>
              <a:rPr lang="zh-TW" altLang="en-US" dirty="0"/>
              <a:t>對</a:t>
            </a:r>
            <a:r>
              <a:rPr lang="en-US" altLang="zh-TW" dirty="0"/>
              <a:t>1nand area size </a:t>
            </a:r>
            <a:r>
              <a:rPr lang="zh-TW" altLang="en-US" dirty="0"/>
              <a:t>為 </a:t>
            </a:r>
            <a:r>
              <a:rPr lang="en-US" altLang="zh-TW" b="0" i="0" dirty="0">
                <a:solidFill>
                  <a:srgbClr val="000000"/>
                </a:solidFill>
                <a:effectLst/>
                <a:latin typeface="inherit"/>
              </a:rPr>
              <a:t>9.9792</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123</a:t>
            </a:fld>
            <a:endParaRPr lang="zh-CN" altLang="en-US"/>
          </a:p>
        </p:txBody>
      </p:sp>
    </p:spTree>
    <p:extLst>
      <p:ext uri="{BB962C8B-B14F-4D97-AF65-F5344CB8AC3E}">
        <p14:creationId xmlns:p14="http://schemas.microsoft.com/office/powerpoint/2010/main" val="176393545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1.</a:t>
            </a:r>
            <a:r>
              <a:rPr lang="zh-TW" altLang="en-US" dirty="0"/>
              <a:t>當你在</a:t>
            </a:r>
            <a:r>
              <a:rPr lang="en-US" altLang="zh-TW" dirty="0"/>
              <a:t>DC</a:t>
            </a:r>
            <a:r>
              <a:rPr lang="zh-TW" altLang="en-US" dirty="0"/>
              <a:t>進行合成時，記得刪除</a:t>
            </a:r>
            <a:r>
              <a:rPr lang="en-US" altLang="zh-TW" dirty="0"/>
              <a:t>.v</a:t>
            </a:r>
            <a:r>
              <a:rPr lang="zh-TW" altLang="en-US" dirty="0"/>
              <a:t>檔中的中文註解</a:t>
            </a:r>
            <a:r>
              <a:rPr lang="en-US" altLang="zh-TW" dirty="0"/>
              <a:t>:</a:t>
            </a:r>
            <a:r>
              <a:rPr lang="en-US" altLang="zh-TW" dirty="0" err="1"/>
              <a:t>mux_gen.v</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不能</a:t>
            </a:r>
            <a:r>
              <a:rPr lang="zh-TW" altLang="en-US" b="0" i="0" dirty="0">
                <a:solidFill>
                  <a:srgbClr val="262626"/>
                </a:solidFill>
                <a:effectLst/>
                <a:latin typeface="-apple-system"/>
              </a:rPr>
              <a:t>將兩個可變參數</a:t>
            </a:r>
            <a:r>
              <a:rPr lang="zh-TW" altLang="en-US" dirty="0"/>
              <a:t>使用</a:t>
            </a:r>
            <a:r>
              <a:rPr lang="en-US" altLang="zh-TW" dirty="0"/>
              <a:t>$clog2</a:t>
            </a:r>
            <a:r>
              <a:rPr lang="zh-TW" altLang="en-US" dirty="0"/>
              <a:t>後進行變數宣告</a:t>
            </a:r>
            <a:br>
              <a:rPr lang="en-US" altLang="zh-TW" dirty="0"/>
            </a:br>
            <a:br>
              <a:rPr lang="en-US" altLang="zh-TW" dirty="0"/>
            </a:br>
            <a:r>
              <a:rPr lang="en-US" altLang="zh-TW" dirty="0"/>
              <a:t>3.</a:t>
            </a:r>
            <a:r>
              <a:rPr lang="zh-TW" altLang="en-US" dirty="0"/>
              <a:t>使用</a:t>
            </a:r>
            <a:r>
              <a:rPr lang="en-US" altLang="zh-TW" dirty="0"/>
              <a:t>shell</a:t>
            </a:r>
            <a:r>
              <a:rPr lang="zh-TW" altLang="en-US" dirty="0"/>
              <a:t>去匯入</a:t>
            </a:r>
            <a:r>
              <a:rPr lang="en-US" altLang="zh-TW" dirty="0"/>
              <a:t>ncverilog.log</a:t>
            </a:r>
            <a:r>
              <a:rPr lang="zh-TW" altLang="en-US" dirty="0"/>
              <a:t>中的</a:t>
            </a:r>
            <a:r>
              <a:rPr lang="en-US" altLang="zh-TW" dirty="0"/>
              <a:t>testbench</a:t>
            </a:r>
            <a:r>
              <a:rPr lang="zh-TW" altLang="en-US" dirty="0"/>
              <a:t>時，因為路徑所選的資料夾中有多個符合要求的檔案，因此會跳出以下錯誤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124</a:t>
            </a:fld>
            <a:endParaRPr lang="zh-CN" altLang="en-US"/>
          </a:p>
        </p:txBody>
      </p:sp>
    </p:spTree>
    <p:extLst>
      <p:ext uri="{BB962C8B-B14F-4D97-AF65-F5344CB8AC3E}">
        <p14:creationId xmlns:p14="http://schemas.microsoft.com/office/powerpoint/2010/main" val="43282878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125</a:t>
            </a:fld>
            <a:endParaRPr lang="zh-CN" altLang="en-US"/>
          </a:p>
        </p:txBody>
      </p:sp>
    </p:spTree>
    <p:extLst>
      <p:ext uri="{BB962C8B-B14F-4D97-AF65-F5344CB8AC3E}">
        <p14:creationId xmlns:p14="http://schemas.microsoft.com/office/powerpoint/2010/main" val="199252490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A4B2-879E-05A0-E68A-8D6D6B574A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5171B-52A9-9BFA-3D37-58F81F4D27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B0CEE9-226C-9E2F-206A-953DE7EAC86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E88DA05-A54E-53F2-6E0F-17E0922F2B03}"/>
              </a:ext>
            </a:extLst>
          </p:cNvPr>
          <p:cNvSpPr>
            <a:spLocks noGrp="1"/>
          </p:cNvSpPr>
          <p:nvPr>
            <p:ph type="sldNum" sz="quarter" idx="10"/>
          </p:nvPr>
        </p:nvSpPr>
        <p:spPr/>
        <p:txBody>
          <a:bodyPr/>
          <a:lstStyle/>
          <a:p>
            <a:fld id="{F4F633F3-5D0E-4770-8750-05DED033C41B}" type="slidenum">
              <a:rPr lang="zh-CN" altLang="en-US" smtClean="0"/>
              <a:t>126</a:t>
            </a:fld>
            <a:endParaRPr lang="zh-CN" altLang="en-US"/>
          </a:p>
        </p:txBody>
      </p:sp>
    </p:spTree>
    <p:extLst>
      <p:ext uri="{BB962C8B-B14F-4D97-AF65-F5344CB8AC3E}">
        <p14:creationId xmlns:p14="http://schemas.microsoft.com/office/powerpoint/2010/main" val="203935587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10C9-6FD7-EB3A-981B-A222D71251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2A200-DC83-91BC-2968-093B883D08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F12E97-1A95-382B-0FD3-4F311A098D88}"/>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D823C9EF-02DF-AB62-6894-3DC938AA934F}"/>
              </a:ext>
            </a:extLst>
          </p:cNvPr>
          <p:cNvSpPr>
            <a:spLocks noGrp="1"/>
          </p:cNvSpPr>
          <p:nvPr>
            <p:ph type="sldNum" sz="quarter" idx="10"/>
          </p:nvPr>
        </p:nvSpPr>
        <p:spPr/>
        <p:txBody>
          <a:bodyPr/>
          <a:lstStyle/>
          <a:p>
            <a:fld id="{AB2A0F9D-3357-4A94-85C8-3B842B870DC6}" type="slidenum">
              <a:rPr lang="zh-CN" altLang="en-US" smtClean="0"/>
              <a:t>127</a:t>
            </a:fld>
            <a:endParaRPr lang="zh-CN" altLang="en-US"/>
          </a:p>
        </p:txBody>
      </p:sp>
    </p:spTree>
    <p:extLst>
      <p:ext uri="{BB962C8B-B14F-4D97-AF65-F5344CB8AC3E}">
        <p14:creationId xmlns:p14="http://schemas.microsoft.com/office/powerpoint/2010/main" val="405251112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D10E1-6ED7-4BDB-209A-BDD9999EF1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DB0BD1-9A5F-5F6F-97E7-44C7E03A13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1ADCE9-B190-1306-4D7C-87A6152796BC}"/>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2298548-5483-ECAD-6C9E-656AB896A922}"/>
              </a:ext>
            </a:extLst>
          </p:cNvPr>
          <p:cNvSpPr>
            <a:spLocks noGrp="1"/>
          </p:cNvSpPr>
          <p:nvPr>
            <p:ph type="sldNum" sz="quarter" idx="10"/>
          </p:nvPr>
        </p:nvSpPr>
        <p:spPr/>
        <p:txBody>
          <a:bodyPr/>
          <a:lstStyle/>
          <a:p>
            <a:fld id="{AB2A0F9D-3357-4A94-85C8-3B842B870DC6}" type="slidenum">
              <a:rPr lang="zh-CN" altLang="en-US" smtClean="0"/>
              <a:t>128</a:t>
            </a:fld>
            <a:endParaRPr lang="zh-CN" altLang="en-US"/>
          </a:p>
        </p:txBody>
      </p:sp>
    </p:spTree>
    <p:extLst>
      <p:ext uri="{BB962C8B-B14F-4D97-AF65-F5344CB8AC3E}">
        <p14:creationId xmlns:p14="http://schemas.microsoft.com/office/powerpoint/2010/main" val="372897605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3B354-5987-0B68-AFC6-96FCBD86C5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212E63-121F-F2ED-FBEF-D44F364C8F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2FD71B-A40D-A44B-BF6E-B7AF7EE2FC06}"/>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BDBCF60-58E8-0678-5A20-CABF42D606E2}"/>
              </a:ext>
            </a:extLst>
          </p:cNvPr>
          <p:cNvSpPr>
            <a:spLocks noGrp="1"/>
          </p:cNvSpPr>
          <p:nvPr>
            <p:ph type="sldNum" sz="quarter" idx="10"/>
          </p:nvPr>
        </p:nvSpPr>
        <p:spPr/>
        <p:txBody>
          <a:bodyPr/>
          <a:lstStyle/>
          <a:p>
            <a:fld id="{AB2A0F9D-3357-4A94-85C8-3B842B870DC6}" type="slidenum">
              <a:rPr lang="zh-CN" altLang="en-US" smtClean="0"/>
              <a:t>129</a:t>
            </a:fld>
            <a:endParaRPr lang="zh-CN" altLang="en-US"/>
          </a:p>
        </p:txBody>
      </p:sp>
    </p:spTree>
    <p:extLst>
      <p:ext uri="{BB962C8B-B14F-4D97-AF65-F5344CB8AC3E}">
        <p14:creationId xmlns:p14="http://schemas.microsoft.com/office/powerpoint/2010/main" val="2384972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10632-D1F9-E00B-5E0E-5C3904DE5A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59CED5-4573-65FA-A199-751BC498A5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60123A-915B-6BEA-6C0A-A8B52860E86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256F21F-F4DF-6B96-E8DB-1D4F560F9C60}"/>
              </a:ext>
            </a:extLst>
          </p:cNvPr>
          <p:cNvSpPr>
            <a:spLocks noGrp="1"/>
          </p:cNvSpPr>
          <p:nvPr>
            <p:ph type="sldNum" sz="quarter" idx="10"/>
          </p:nvPr>
        </p:nvSpPr>
        <p:spPr/>
        <p:txBody>
          <a:bodyPr/>
          <a:lstStyle/>
          <a:p>
            <a:fld id="{AB2A0F9D-3357-4A94-85C8-3B842B870DC6}" type="slidenum">
              <a:rPr lang="zh-CN" altLang="en-US" smtClean="0"/>
              <a:t>130</a:t>
            </a:fld>
            <a:endParaRPr lang="zh-CN" altLang="en-US"/>
          </a:p>
        </p:txBody>
      </p:sp>
    </p:spTree>
    <p:extLst>
      <p:ext uri="{BB962C8B-B14F-4D97-AF65-F5344CB8AC3E}">
        <p14:creationId xmlns:p14="http://schemas.microsoft.com/office/powerpoint/2010/main" val="272449936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131</a:t>
            </a:fld>
            <a:endParaRPr lang="zh-CN" altLang="en-US"/>
          </a:p>
        </p:txBody>
      </p:sp>
    </p:spTree>
    <p:extLst>
      <p:ext uri="{BB962C8B-B14F-4D97-AF65-F5344CB8AC3E}">
        <p14:creationId xmlns:p14="http://schemas.microsoft.com/office/powerpoint/2010/main" val="290412333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dirty="0"/>
              <a:t>在</a:t>
            </a:r>
            <a:r>
              <a:rPr lang="en-US" altLang="zh-TW" dirty="0"/>
              <a:t>Sampler</a:t>
            </a:r>
            <a:r>
              <a:rPr lang="zh-TW" altLang="en-US" dirty="0"/>
              <a:t>啟動時，當</a:t>
            </a:r>
            <a:r>
              <a:rPr lang="en-US" altLang="zh-TW" dirty="0" err="1"/>
              <a:t>shake_out</a:t>
            </a:r>
            <a:r>
              <a:rPr lang="zh-TW" altLang="en-US" dirty="0"/>
              <a:t>資料被</a:t>
            </a:r>
            <a:r>
              <a:rPr lang="en-US" altLang="zh-TW" dirty="0"/>
              <a:t>Sampler</a:t>
            </a:r>
            <a:r>
              <a:rPr lang="zh-TW" altLang="en-US" dirty="0"/>
              <a:t>接收後 </a:t>
            </a:r>
            <a:r>
              <a:rPr lang="en-US" altLang="zh-TW" dirty="0"/>
              <a:t>(</a:t>
            </a:r>
            <a:r>
              <a:rPr lang="zh-TW" altLang="en-US" dirty="0"/>
              <a:t>等同於</a:t>
            </a:r>
            <a:r>
              <a:rPr lang="en-US" altLang="zh-TW" dirty="0"/>
              <a:t>Sampler</a:t>
            </a:r>
            <a:r>
              <a:rPr lang="zh-TW" altLang="en-US" dirty="0"/>
              <a:t>接收到</a:t>
            </a:r>
            <a:r>
              <a:rPr lang="en-US" altLang="zh-TW" dirty="0" err="1"/>
              <a:t>sampler_in_ready</a:t>
            </a:r>
            <a:r>
              <a:rPr lang="zh-TW" altLang="en-US" dirty="0"/>
              <a:t>一個</a:t>
            </a:r>
            <a:r>
              <a:rPr lang="en-US" altLang="zh-TW" dirty="0"/>
              <a:t>pulse</a:t>
            </a:r>
            <a:r>
              <a:rPr lang="zh-TW" altLang="en-US" dirty="0"/>
              <a:t>的信號</a:t>
            </a:r>
            <a:r>
              <a:rPr lang="en-US" altLang="zh-TW" dirty="0"/>
              <a:t>)</a:t>
            </a:r>
            <a:r>
              <a:rPr lang="zh-TW" altLang="en-US" dirty="0"/>
              <a:t>，馬上進行</a:t>
            </a:r>
            <a:r>
              <a:rPr lang="en-US" altLang="zh-TW" dirty="0" err="1"/>
              <a:t>squueze</a:t>
            </a:r>
            <a:r>
              <a:rPr lang="zh-TW" altLang="en-US" dirty="0"/>
              <a:t>的動作，當接收到</a:t>
            </a:r>
            <a:r>
              <a:rPr lang="en-US" altLang="zh-TW" dirty="0"/>
              <a:t>squeeze</a:t>
            </a:r>
            <a:r>
              <a:rPr lang="zh-TW" altLang="en-US" dirty="0"/>
              <a:t>信號是可以立馬傳送出去有效的</a:t>
            </a:r>
            <a:r>
              <a:rPr lang="en-US" altLang="zh-TW" dirty="0" err="1"/>
              <a:t>shake_out</a:t>
            </a:r>
            <a:r>
              <a:rPr lang="zh-TW" altLang="en-US" dirty="0"/>
              <a:t>資料。</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132</a:t>
            </a:fld>
            <a:endParaRPr lang="zh-CN" altLang="en-US"/>
          </a:p>
        </p:txBody>
      </p:sp>
    </p:spTree>
    <p:extLst>
      <p:ext uri="{BB962C8B-B14F-4D97-AF65-F5344CB8AC3E}">
        <p14:creationId xmlns:p14="http://schemas.microsoft.com/office/powerpoint/2010/main" val="379185950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228600" indent="-228600" algn="l">
              <a:spcBef>
                <a:spcPts val="600"/>
              </a:spcBef>
              <a:spcAft>
                <a:spcPts val="600"/>
              </a:spcAft>
              <a:buFont typeface="+mj-lt"/>
              <a:buAutoNum type="arabicPeriod"/>
            </a:pPr>
            <a:r>
              <a:rPr lang="zh-TW" altLang="en-US" dirty="0"/>
              <a:t>整合</a:t>
            </a:r>
            <a:r>
              <a:rPr lang="en-US" altLang="zh-TW" dirty="0"/>
              <a:t>Sampler</a:t>
            </a:r>
            <a:r>
              <a:rPr lang="zh-TW" altLang="en-US" dirty="0"/>
              <a:t>中的</a:t>
            </a:r>
            <a:r>
              <a:rPr lang="en-US" altLang="zh-TW" dirty="0"/>
              <a:t>4</a:t>
            </a:r>
            <a:r>
              <a:rPr lang="zh-TW" altLang="en-US" dirty="0"/>
              <a:t>個</a:t>
            </a:r>
            <a:r>
              <a:rPr lang="en-US" altLang="zh-TW" dirty="0"/>
              <a:t>module</a:t>
            </a:r>
          </a:p>
          <a:p>
            <a:pPr marL="228600" indent="-228600" algn="l">
              <a:spcBef>
                <a:spcPts val="600"/>
              </a:spcBef>
              <a:spcAft>
                <a:spcPts val="600"/>
              </a:spcAft>
              <a:buFont typeface="+mj-lt"/>
              <a:buAutoNum type="arabicPeriod"/>
            </a:pPr>
            <a:r>
              <a:rPr lang="zh-TW" altLang="en-US" dirty="0"/>
              <a:t>將</a:t>
            </a:r>
            <a:r>
              <a:rPr lang="en-US" altLang="zh-TW" dirty="0"/>
              <a:t>Sampler</a:t>
            </a:r>
            <a:r>
              <a:rPr lang="zh-TW" altLang="en-US" dirty="0"/>
              <a:t>當中取樣的多工器換成右移暫存器</a:t>
            </a:r>
            <a:endParaRPr lang="en-US" altLang="zh-TW" dirty="0"/>
          </a:p>
          <a:p>
            <a:pPr marL="228600" indent="-228600" algn="l">
              <a:spcBef>
                <a:spcPts val="600"/>
              </a:spcBef>
              <a:spcAft>
                <a:spcPts val="600"/>
              </a:spcAft>
              <a:buFont typeface="+mj-lt"/>
              <a:buAutoNum type="arabicPeriod"/>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133</a:t>
            </a:fld>
            <a:endParaRPr lang="zh-CN" altLang="en-US"/>
          </a:p>
        </p:txBody>
      </p:sp>
    </p:spTree>
    <p:extLst>
      <p:ext uri="{BB962C8B-B14F-4D97-AF65-F5344CB8AC3E}">
        <p14:creationId xmlns:p14="http://schemas.microsoft.com/office/powerpoint/2010/main" val="285472152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134</a:t>
            </a:fld>
            <a:endParaRPr lang="zh-CN" altLang="en-US"/>
          </a:p>
        </p:txBody>
      </p:sp>
    </p:spTree>
    <p:extLst>
      <p:ext uri="{BB962C8B-B14F-4D97-AF65-F5344CB8AC3E}">
        <p14:creationId xmlns:p14="http://schemas.microsoft.com/office/powerpoint/2010/main" val="192592142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135</a:t>
            </a:fld>
            <a:endParaRPr lang="zh-CN" altLang="en-US"/>
          </a:p>
        </p:txBody>
      </p:sp>
    </p:spTree>
    <p:extLst>
      <p:ext uri="{BB962C8B-B14F-4D97-AF65-F5344CB8AC3E}">
        <p14:creationId xmlns:p14="http://schemas.microsoft.com/office/powerpoint/2010/main" val="345867985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136</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137</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138</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139</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140</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141</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3678892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3048017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25714708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3CF0D-FD1B-E45F-6A66-626E42A575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55323F4-DA2F-9373-A5A6-A51041C49F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EFC998-40D7-D8C4-72ED-893ED109F189}"/>
              </a:ext>
            </a:extLst>
          </p:cNvPr>
          <p:cNvSpPr>
            <a:spLocks noGrp="1"/>
          </p:cNvSpPr>
          <p:nvPr>
            <p:ph type="body" idx="1"/>
          </p:nvPr>
        </p:nvSpPr>
        <p:spPr/>
        <p:txBody>
          <a:bodyPr/>
          <a:lstStyle/>
          <a:p>
            <a:r>
              <a:rPr lang="zh-TW" altLang="en-US" dirty="0"/>
              <a:t>將</a:t>
            </a:r>
            <a:r>
              <a:rPr lang="en-US" altLang="zh-TW" dirty="0"/>
              <a:t>pack(t1)</a:t>
            </a:r>
            <a:r>
              <a:rPr lang="zh-TW" altLang="en-US" dirty="0"/>
              <a:t>搬到</a:t>
            </a:r>
            <a:r>
              <a:rPr lang="en-US" altLang="zh-TW" dirty="0"/>
              <a:t>stage 8</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E9D2B34-0F8B-D344-24BE-CEEA54CC3ADD}"/>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1875875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996E0-7C85-B23C-2180-47F236128A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2CF0A4-B838-B8F5-D3A3-4112D822D8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0015-383B-FF05-C6E5-9AEADBFD5DB2}"/>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r>
              <a:rPr lang="en-US" altLang="zh-CN" dirty="0"/>
              <a:t>HBwcs2</a:t>
            </a:r>
            <a:r>
              <a:rPr lang="zh-TW" altLang="en-US" dirty="0"/>
              <a:t>是</a:t>
            </a:r>
            <a:r>
              <a:rPr lang="en-US" altLang="zh-TW" dirty="0"/>
              <a:t>w-cs2</a:t>
            </a:r>
            <a:r>
              <a:rPr lang="zh-TW" altLang="en-US" dirty="0"/>
              <a:t>取</a:t>
            </a:r>
            <a:r>
              <a:rPr lang="en-US" altLang="zh-TW" dirty="0" err="1"/>
              <a:t>hightbit</a:t>
            </a:r>
            <a:r>
              <a:rPr lang="zh-TW" altLang="en-US" dirty="0"/>
              <a:t>，用於</a:t>
            </a:r>
            <a:r>
              <a:rPr lang="en-US" altLang="zh-TW" dirty="0"/>
              <a:t>stage19</a:t>
            </a:r>
            <a:r>
              <a:rPr lang="zh-TW" altLang="en-US" dirty="0"/>
              <a:t>的</a:t>
            </a:r>
            <a:r>
              <a:rPr lang="en-US" altLang="zh-TW" dirty="0" err="1"/>
              <a:t>makehint</a:t>
            </a:r>
            <a:r>
              <a:rPr lang="zh-TW" altLang="en-US" dirty="0"/>
              <a:t>當中</a:t>
            </a:r>
            <a:endParaRPr lang="en-US" altLang="zh-TW" dirty="0"/>
          </a:p>
          <a:p>
            <a:endParaRPr lang="en-US" altLang="zh-CN" dirty="0"/>
          </a:p>
          <a:p>
            <a:r>
              <a:rPr lang="en-US" altLang="zh-CN" dirty="0"/>
              <a:t>Hint</a:t>
            </a:r>
            <a:r>
              <a:rPr lang="zh-TW" altLang="en-US" dirty="0"/>
              <a:t>還沒有把</a:t>
            </a:r>
            <a:r>
              <a:rPr lang="en-US" altLang="zh-TW" dirty="0"/>
              <a:t>64bit</a:t>
            </a:r>
            <a:r>
              <a:rPr lang="zh-TW" altLang="en-US" dirty="0"/>
              <a:t>資料儲存起來</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F0F89D7-B769-439C-6E2B-A8E0D6FE2467}"/>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40578208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996E0-7C85-B23C-2180-47F236128A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2CF0A4-B838-B8F5-D3A3-4112D822D8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0015-383B-FF05-C6E5-9AEADBFD5DB2}"/>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F0F89D7-B769-439C-6E2B-A8E0D6FE2467}"/>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225718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F904-FC9F-8EA6-482D-7BF35C08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97822D-C551-D5DC-374F-B7E0293003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D175E7-EB66-AF7F-46CC-850FE85A49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5C821D-7E64-6C95-F7C3-814E03FE6F1F}"/>
              </a:ext>
            </a:extLst>
          </p:cNvPr>
          <p:cNvSpPr>
            <a:spLocks noGrp="1"/>
          </p:cNvSpPr>
          <p:nvPr>
            <p:ph type="sldNum" sz="quarter" idx="10"/>
          </p:nvPr>
        </p:nvSpPr>
        <p:spPr/>
        <p:txBody>
          <a:bodyPr/>
          <a:lstStyle/>
          <a:p>
            <a:fld id="{F4F633F3-5D0E-4770-8750-05DED033C41B}" type="slidenum">
              <a:rPr lang="zh-CN" altLang="en-US" smtClean="0"/>
              <a:t>34</a:t>
            </a:fld>
            <a:endParaRPr lang="zh-CN" altLang="en-US"/>
          </a:p>
        </p:txBody>
      </p:sp>
    </p:spTree>
    <p:extLst>
      <p:ext uri="{BB962C8B-B14F-4D97-AF65-F5344CB8AC3E}">
        <p14:creationId xmlns:p14="http://schemas.microsoft.com/office/powerpoint/2010/main" val="2111889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BC3C-C040-7179-5EB6-348E877489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6B10-11E7-388D-C259-AD0E1675D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EA1C1-137D-3888-7C08-82B6DBA0A12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F9F82A0-8F5C-3723-9857-98B09BA9A002}"/>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3970149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C1CD-3999-5FA0-1D3A-52C3583C8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6E07E-3C4D-2C9D-762F-A4C789F4B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BE910F-3EEB-1583-BFCE-EAD4FD915080}"/>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F10B694-3206-C627-5710-7D372BA57CA2}"/>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25796381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A2A9-D08E-4EDE-53B3-E58DAC719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ED59D-3A9E-E9F6-8B79-CDA308E9E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E3C39-7174-23A4-6CF0-519143ACE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這個結構有助於將計算拆分為較小的部分，提高計算效率。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FB7D4AF-D3FA-D3D5-CCFD-27ED87366B85}"/>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11243036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1100584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ECA0D-E557-4372-65AC-0D85A47467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AA00D6-FF26-206B-F792-5B6CE10681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718338-3B67-5256-CA6E-F838A249C57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8AA692E0-390D-43EC-8BEC-9C838CE36503}"/>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41473133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6023767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CN" dirty="0"/>
              <a:t>NTT_INTT testbench</a:t>
            </a:r>
            <a:r>
              <a:rPr lang="zh-TW" altLang="en-US" dirty="0"/>
              <a:t>使用指南</a:t>
            </a:r>
            <a:r>
              <a:rPr lang="en-US" altLang="zh-TW" dirty="0"/>
              <a:t>:</a:t>
            </a:r>
            <a:br>
              <a:rPr lang="en-US" altLang="zh-TW" dirty="0"/>
            </a:br>
            <a:br>
              <a:rPr lang="en-US" altLang="zh-TW" dirty="0"/>
            </a:br>
            <a:r>
              <a:rPr lang="zh-TW" altLang="en-US" dirty="0"/>
              <a:t>調整</a:t>
            </a:r>
            <a:r>
              <a:rPr lang="en-US" altLang="zh-TW" dirty="0"/>
              <a:t>mode </a:t>
            </a:r>
            <a:r>
              <a:rPr lang="en-US" altLang="zh-TW" dirty="0">
                <a:sym typeface="Wingdings" panose="05000000000000000000" pitchFamily="2" charset="2"/>
              </a:rPr>
              <a:t> 0 : NTT mode / 1 : INTT mode</a:t>
            </a:r>
          </a:p>
          <a:p>
            <a:endParaRPr lang="en-US" altLang="zh-CN" dirty="0">
              <a:sym typeface="Wingdings" panose="05000000000000000000" pitchFamily="2" charset="2"/>
            </a:endParaRPr>
          </a:p>
          <a:p>
            <a:r>
              <a:rPr lang="zh-TW" altLang="en-US" dirty="0"/>
              <a:t>調整讀取測試資料 </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NTT : s1_0 / INTT : s1_Hat_0</a:t>
            </a:r>
          </a:p>
          <a:p>
            <a:endParaRPr lang="en-US" altLang="zh-TW" dirty="0">
              <a:sym typeface="Wingdings" panose="05000000000000000000" pitchFamily="2" charset="2"/>
            </a:endParaRPr>
          </a:p>
          <a:p>
            <a:r>
              <a:rPr lang="zh-TW" altLang="en-US" dirty="0">
                <a:sym typeface="Wingdings" panose="05000000000000000000" pitchFamily="2" charset="2"/>
              </a:rPr>
              <a:t>調整測試資料輸入模式 </a:t>
            </a:r>
            <a:r>
              <a:rPr lang="en-US" altLang="zh-TW" dirty="0">
                <a:sym typeface="Wingdings" panose="05000000000000000000" pitchFamily="2" charset="2"/>
              </a:rPr>
              <a:t> 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+ 128 / I</a:t>
            </a:r>
            <a:r>
              <a:rPr lang="en-US" altLang="zh-TW" dirty="0">
                <a:sym typeface="Wingdings" panose="05000000000000000000" pitchFamily="2" charset="2"/>
              </a:rPr>
              <a:t>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2+ 1</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23019560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6</a:t>
            </a:r>
            <a:r>
              <a:rPr lang="zh-TW" altLang="en-US" dirty="0"/>
              <a:t>級最後的上下兩個輸出與</a:t>
            </a:r>
            <a:r>
              <a:rPr lang="en-US" altLang="zh-TW" dirty="0"/>
              <a:t>golden data</a:t>
            </a:r>
            <a:r>
              <a:rPr lang="zh-TW" altLang="en-US" dirty="0"/>
              <a:t>相同</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2307581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5128763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5</a:t>
            </a:r>
            <a:r>
              <a:rPr lang="zh-TW" altLang="en-US" dirty="0"/>
              <a:t>級中間的上下兩個輸出與</a:t>
            </a:r>
            <a:r>
              <a:rPr lang="en-US" altLang="zh-TW" dirty="0"/>
              <a:t>golden data</a:t>
            </a:r>
            <a:r>
              <a:rPr lang="zh-TW" altLang="en-US" dirty="0"/>
              <a:t>相同</a:t>
            </a:r>
            <a:br>
              <a:rPr lang="en-US" altLang="zh-TW" dirty="0"/>
            </a:b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8420019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用上頁提到的使用利用關係式</a:t>
            </a:r>
            <a:r>
              <a:rPr lang="en-US" altLang="zh-TW" dirty="0"/>
              <a:t>2^23 ≡2^13 −1 mod q</a:t>
            </a:r>
            <a:r>
              <a:rPr lang="zh-TW" altLang="en-US" dirty="0"/>
              <a:t>遞迴拆解來進行</a:t>
            </a:r>
            <a:r>
              <a:rPr lang="en-US" altLang="zh-TW" dirty="0"/>
              <a:t>Modular Reduction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36755458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15510597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𝑛</m:t>
                        </m:r>
                      </m:e>
                      <m:sup>
                        <m:r>
                          <a:rPr lang="en-US" altLang="zh-TW" b="0" i="1" dirty="0" smtClean="0">
                            <a:latin typeface="Cambria Math" panose="02040503050406030204" pitchFamily="18" charset="0"/>
                            <a:cs typeface="Times New Roman" panose="02020603050405020304" pitchFamily="18" charset="0"/>
                          </a:rPr>
                          <m:t>2</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14:m>
                  <m:oMath xmlns:m="http://schemas.openxmlformats.org/officeDocument/2006/math">
                    <m:r>
                      <a:rPr lang="en-US" altLang="zh-TW" b="0" i="1" dirty="0" smtClean="0">
                        <a:latin typeface="Cambria Math" panose="02040503050406030204" pitchFamily="18" charset="0"/>
                        <a:cs typeface="Times New Roman" panose="02020603050405020304" pitchFamily="18" charset="0"/>
                      </a:rPr>
                      <m:t>𝑛</m:t>
                    </m:r>
                    <m:func>
                      <m:funcPr>
                        <m:ctrlPr>
                          <a:rPr lang="en-US" altLang="zh-TW" b="0" i="1" dirty="0" smtClean="0">
                            <a:latin typeface="Cambria Math" panose="02040503050406030204" pitchFamily="18" charset="0"/>
                            <a:cs typeface="Times New Roman" panose="02020603050405020304" pitchFamily="18" charset="0"/>
                          </a:rPr>
                        </m:ctrlPr>
                      </m:funcPr>
                      <m:fName>
                        <m:r>
                          <m:rPr>
                            <m:sty m:val="p"/>
                          </m:rPr>
                          <a:rPr lang="en-US" altLang="zh-TW" b="0" i="0" dirty="0" smtClean="0">
                            <a:latin typeface="Cambria Math" panose="02040503050406030204" pitchFamily="18" charset="0"/>
                            <a:cs typeface="Times New Roman" panose="02020603050405020304" pitchFamily="18" charset="0"/>
                          </a:rPr>
                          <m:t>log</m:t>
                        </m:r>
                      </m:fName>
                      <m:e>
                        <m:r>
                          <a:rPr lang="en-US" altLang="zh-TW" b="0" i="1" dirty="0" smtClean="0">
                            <a:latin typeface="Cambria Math" panose="02040503050406030204" pitchFamily="18" charset="0"/>
                            <a:cs typeface="Times New Roman" panose="02020603050405020304" pitchFamily="18" charset="0"/>
                          </a:rPr>
                          <m:t>𝑛</m:t>
                        </m:r>
                      </m:e>
                    </m:func>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28276545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為了將每個</a:t>
            </a:r>
            <a:r>
              <a:rPr lang="en-US" altLang="zh-TW" dirty="0"/>
              <a:t>stage BU</a:t>
            </a:r>
            <a:r>
              <a:rPr lang="zh-TW" altLang="en-US" dirty="0"/>
              <a:t>的輸出進行</a:t>
            </a:r>
            <a:r>
              <a:rPr lang="en-US" altLang="zh-TW" dirty="0" err="1"/>
              <a:t>reodering</a:t>
            </a:r>
            <a:r>
              <a:rPr lang="zh-TW" altLang="en-US" dirty="0"/>
              <a:t>對應蝶型架構</a:t>
            </a: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dirty="0"/>
          </a:p>
          <a:p>
            <a:r>
              <a:rPr lang="zh-TW" altLang="en-US" dirty="0"/>
              <a:t>在</a:t>
            </a:r>
            <a:r>
              <a:rPr lang="en-US" altLang="zh-TW" dirty="0"/>
              <a:t>NTT_INTT</a:t>
            </a:r>
            <a:r>
              <a:rPr lang="zh-TW" altLang="en-US" dirty="0"/>
              <a:t>當中共有</a:t>
            </a:r>
            <a:r>
              <a:rPr lang="en-US" altLang="zh-TW" dirty="0"/>
              <a:t>7</a:t>
            </a:r>
            <a:r>
              <a:rPr lang="zh-TW" altLang="en-US" dirty="0"/>
              <a:t>個</a:t>
            </a:r>
            <a:r>
              <a:rPr lang="en-US" altLang="zh-TW" dirty="0"/>
              <a:t>RU</a:t>
            </a:r>
            <a:br>
              <a:rPr lang="en-US" altLang="zh-TW" dirty="0"/>
            </a:br>
            <a:br>
              <a:rPr lang="en-US" altLang="zh-TW" dirty="0"/>
            </a:br>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 </a:t>
            </a:r>
            <a:br>
              <a:rPr lang="en-US" altLang="zh-TW" dirty="0"/>
            </a:br>
            <a:r>
              <a:rPr lang="zh-TW" altLang="en-US" dirty="0"/>
              <a:t>在</a:t>
            </a:r>
            <a:r>
              <a:rPr lang="en-US" altLang="zh-TW" dirty="0"/>
              <a:t>INTT</a:t>
            </a:r>
            <a:r>
              <a:rPr lang="zh-TW" altLang="en-US" dirty="0"/>
              <a:t>當中公式為 </a:t>
            </a:r>
            <a:r>
              <a:rPr lang="en-US" altLang="zh-TW" dirty="0"/>
              <a:t>stage depth = 2*(stage num – 1)</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zh-TW" altLang="en-US" dirty="0"/>
              <a:t>在</a:t>
            </a:r>
            <a:r>
              <a:rPr lang="en-US" altLang="zh-TW" dirty="0"/>
              <a:t>INTT</a:t>
            </a:r>
            <a:r>
              <a:rPr lang="zh-TW" altLang="en-US" dirty="0"/>
              <a:t>當中公式為 </a:t>
            </a:r>
            <a:r>
              <a:rPr lang="en-US" altLang="zh-TW" dirty="0"/>
              <a:t>stage depth = 2*(stage num – 1)</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14529598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54</a:t>
            </a:fld>
            <a:endParaRPr lang="zh-CN" altLang="en-US"/>
          </a:p>
        </p:txBody>
      </p:sp>
    </p:spTree>
    <p:extLst>
      <p:ext uri="{BB962C8B-B14F-4D97-AF65-F5344CB8AC3E}">
        <p14:creationId xmlns:p14="http://schemas.microsoft.com/office/powerpoint/2010/main" val="34422762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02351-51B5-EBB0-0050-150311E7BC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0EBD32-B41D-A6A4-F731-D30BDC1861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9D6DCC-261F-2E95-90E3-24389101647C}"/>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3F3A0AD-8141-6C9C-459A-B872C295813A}"/>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19546776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91174-38C1-FA27-BEE3-ACCFBA93E2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9EBC62-FD9A-FE44-5BA0-20A0BEBFEC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78A3-DF1F-D5C6-570B-6112BA1AAD0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E3DF8ED-DE53-291A-EA34-F6563662B556}"/>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30858634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B89-B3A9-9F68-CC17-A40C2F7D5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5D3C9-C61C-816B-976D-5417311CC1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9F5A6-D451-FA23-2CDF-F99CBC261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D0426A-08A5-B243-ACBA-669CE5645C04}"/>
              </a:ext>
            </a:extLst>
          </p:cNvPr>
          <p:cNvSpPr>
            <a:spLocks noGrp="1"/>
          </p:cNvSpPr>
          <p:nvPr>
            <p:ph type="sldNum" sz="quarter" idx="10"/>
          </p:nvPr>
        </p:nvSpPr>
        <p:spPr/>
        <p:txBody>
          <a:bodyPr/>
          <a:lstStyle/>
          <a:p>
            <a:fld id="{AB2A0F9D-3357-4A94-85C8-3B842B870DC6}" type="slidenum">
              <a:rPr lang="zh-CN" altLang="en-US" smtClean="0"/>
              <a:t>74</a:t>
            </a:fld>
            <a:endParaRPr lang="zh-CN" altLang="en-US"/>
          </a:p>
        </p:txBody>
      </p:sp>
    </p:spTree>
    <p:extLst>
      <p:ext uri="{BB962C8B-B14F-4D97-AF65-F5344CB8AC3E}">
        <p14:creationId xmlns:p14="http://schemas.microsoft.com/office/powerpoint/2010/main" val="22661173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4D0F5-1893-9487-184D-04CF4E1E713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1B65C9-4F32-D912-CBF2-89FD717266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49D566-0631-BD89-4DE7-E8FFF340701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6AF277D-0EFF-81BD-9637-E48F72912E41}"/>
              </a:ext>
            </a:extLst>
          </p:cNvPr>
          <p:cNvSpPr>
            <a:spLocks noGrp="1"/>
          </p:cNvSpPr>
          <p:nvPr>
            <p:ph type="sldNum" sz="quarter" idx="10"/>
          </p:nvPr>
        </p:nvSpPr>
        <p:spPr/>
        <p:txBody>
          <a:bodyPr/>
          <a:lstStyle/>
          <a:p>
            <a:fld id="{F4F633F3-5D0E-4770-8750-05DED033C41B}" type="slidenum">
              <a:rPr lang="zh-CN" altLang="en-US" smtClean="0"/>
              <a:t>75</a:t>
            </a:fld>
            <a:endParaRPr lang="zh-CN" altLang="en-US"/>
          </a:p>
        </p:txBody>
      </p:sp>
    </p:spTree>
    <p:extLst>
      <p:ext uri="{BB962C8B-B14F-4D97-AF65-F5344CB8AC3E}">
        <p14:creationId xmlns:p14="http://schemas.microsoft.com/office/powerpoint/2010/main" val="39389140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17371902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16083308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4559852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663748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17126489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262626"/>
                </a:solidFill>
                <a:effectLst/>
                <a:latin typeface="-apple-system"/>
              </a:rPr>
              <a:t>後來用</a:t>
            </a:r>
            <a:r>
              <a:rPr lang="en-US" altLang="zh-TW" b="0" i="0" dirty="0">
                <a:solidFill>
                  <a:srgbClr val="262626"/>
                </a:solidFill>
                <a:effectLst/>
                <a:latin typeface="-apple-system"/>
              </a:rPr>
              <a:t>11</a:t>
            </a:r>
            <a:r>
              <a:rPr lang="zh-TW" altLang="en-US" b="0" i="0" dirty="0">
                <a:solidFill>
                  <a:srgbClr val="262626"/>
                </a:solidFill>
                <a:effectLst/>
                <a:latin typeface="-apple-system"/>
              </a:rPr>
              <a:t>去合，但是只能跑</a:t>
            </a:r>
            <a:r>
              <a:rPr lang="en-US" altLang="zh-TW" b="0" i="0" dirty="0">
                <a:solidFill>
                  <a:srgbClr val="262626"/>
                </a:solidFill>
                <a:effectLst/>
                <a:latin typeface="-apple-system"/>
              </a:rPr>
              <a:t>20</a:t>
            </a:r>
            <a:endParaRPr lang="zh-TW" altLang="en-US" b="0" i="0" dirty="0">
              <a:solidFill>
                <a:srgbClr val="262626"/>
              </a:solidFill>
              <a:effectLst/>
              <a:latin typeface="-apple-system"/>
            </a:endParaRPr>
          </a:p>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81</a:t>
            </a:fld>
            <a:endParaRPr lang="zh-CN" altLang="en-US"/>
          </a:p>
        </p:txBody>
      </p:sp>
    </p:spTree>
    <p:extLst>
      <p:ext uri="{BB962C8B-B14F-4D97-AF65-F5344CB8AC3E}">
        <p14:creationId xmlns:p14="http://schemas.microsoft.com/office/powerpoint/2010/main" val="9342259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393962227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12454919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84</a:t>
            </a:fld>
            <a:endParaRPr lang="zh-CN" altLang="en-US"/>
          </a:p>
        </p:txBody>
      </p:sp>
    </p:spTree>
    <p:extLst>
      <p:ext uri="{BB962C8B-B14F-4D97-AF65-F5344CB8AC3E}">
        <p14:creationId xmlns:p14="http://schemas.microsoft.com/office/powerpoint/2010/main" val="82353601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13754481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86</a:t>
            </a:fld>
            <a:endParaRPr lang="zh-CN" altLang="en-US"/>
          </a:p>
        </p:txBody>
      </p:sp>
    </p:spTree>
    <p:extLst>
      <p:ext uri="{BB962C8B-B14F-4D97-AF65-F5344CB8AC3E}">
        <p14:creationId xmlns:p14="http://schemas.microsoft.com/office/powerpoint/2010/main" val="28349792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87</a:t>
            </a:fld>
            <a:endParaRPr lang="zh-CN" altLang="en-US"/>
          </a:p>
        </p:txBody>
      </p:sp>
    </p:spTree>
    <p:extLst>
      <p:ext uri="{BB962C8B-B14F-4D97-AF65-F5344CB8AC3E}">
        <p14:creationId xmlns:p14="http://schemas.microsoft.com/office/powerpoint/2010/main" val="23218432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50697555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666067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90</a:t>
            </a:fld>
            <a:endParaRPr lang="zh-CN" altLang="en-US"/>
          </a:p>
        </p:txBody>
      </p:sp>
    </p:spTree>
    <p:extLst>
      <p:ext uri="{BB962C8B-B14F-4D97-AF65-F5344CB8AC3E}">
        <p14:creationId xmlns:p14="http://schemas.microsoft.com/office/powerpoint/2010/main" val="37992103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161357879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92</a:t>
            </a:fld>
            <a:endParaRPr lang="zh-CN" altLang="en-US"/>
          </a:p>
        </p:txBody>
      </p:sp>
    </p:spTree>
    <p:extLst>
      <p:ext uri="{BB962C8B-B14F-4D97-AF65-F5344CB8AC3E}">
        <p14:creationId xmlns:p14="http://schemas.microsoft.com/office/powerpoint/2010/main" val="16038709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93</a:t>
            </a:fld>
            <a:endParaRPr lang="zh-CN" altLang="en-US"/>
          </a:p>
        </p:txBody>
      </p:sp>
    </p:spTree>
    <p:extLst>
      <p:ext uri="{BB962C8B-B14F-4D97-AF65-F5344CB8AC3E}">
        <p14:creationId xmlns:p14="http://schemas.microsoft.com/office/powerpoint/2010/main" val="28579570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94</a:t>
            </a:fld>
            <a:endParaRPr lang="zh-CN" altLang="en-US"/>
          </a:p>
        </p:txBody>
      </p:sp>
    </p:spTree>
    <p:extLst>
      <p:ext uri="{BB962C8B-B14F-4D97-AF65-F5344CB8AC3E}">
        <p14:creationId xmlns:p14="http://schemas.microsoft.com/office/powerpoint/2010/main" val="52995256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95</a:t>
            </a:fld>
            <a:endParaRPr lang="zh-CN" altLang="en-US"/>
          </a:p>
        </p:txBody>
      </p:sp>
    </p:spTree>
    <p:extLst>
      <p:ext uri="{BB962C8B-B14F-4D97-AF65-F5344CB8AC3E}">
        <p14:creationId xmlns:p14="http://schemas.microsoft.com/office/powerpoint/2010/main" val="12559174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和演算法不同，能夠一次取樣兩筆資料，原因是因為採用的是</a:t>
            </a:r>
            <a:r>
              <a:rPr lang="en-US" altLang="zh-TW" b="0" i="0" dirty="0" err="1">
                <a:solidFill>
                  <a:srgbClr val="262626"/>
                </a:solidFill>
                <a:effectLst/>
                <a:latin typeface="-apple-system"/>
              </a:rPr>
              <a:t>daul</a:t>
            </a:r>
            <a:r>
              <a:rPr lang="en-US" altLang="zh-TW" b="0" i="0" dirty="0">
                <a:solidFill>
                  <a:srgbClr val="262626"/>
                </a:solidFill>
                <a:effectLst/>
                <a:latin typeface="-apple-system"/>
              </a:rPr>
              <a:t>-port</a:t>
            </a:r>
            <a:r>
              <a:rPr lang="zh-TW" altLang="en-US" b="0" i="0" dirty="0">
                <a:solidFill>
                  <a:srgbClr val="262626"/>
                </a:solidFill>
                <a:effectLst/>
                <a:latin typeface="-apple-system"/>
              </a:rPr>
              <a:t>的</a:t>
            </a:r>
            <a:r>
              <a:rPr lang="en-US" altLang="zh-TW" b="0" i="0" dirty="0">
                <a:solidFill>
                  <a:srgbClr val="262626"/>
                </a:solidFill>
                <a:effectLst/>
                <a:latin typeface="-apple-system"/>
              </a:rPr>
              <a:t>memory</a:t>
            </a:r>
            <a:r>
              <a:rPr lang="zh-TW" altLang="en-US" b="0" i="0" dirty="0">
                <a:solidFill>
                  <a:srgbClr val="262626"/>
                </a:solidFill>
                <a:effectLst/>
                <a:latin typeface="-apple-system"/>
              </a:rPr>
              <a:t>，為了提高硬體使用率因此這樣設計。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1344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48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1344/48-1=27</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A0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~rej0</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rej1==0 </a:t>
            </a:r>
            <a:r>
              <a:rPr lang="en-US" altLang="zh-TW" b="0" i="0" dirty="0">
                <a:solidFill>
                  <a:srgbClr val="262626"/>
                </a:solidFill>
                <a:effectLst/>
                <a:latin typeface="-apple-system"/>
                <a:sym typeface="Wingdings" panose="05000000000000000000" pitchFamily="2" charset="2"/>
              </a:rPr>
              <a:t> A0, A1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rej1==1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rej0==1, rej1==0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a:t>
            </a:r>
            <a:r>
              <a:rPr lang="en-US" altLang="zh-TW" b="0" i="0" dirty="0">
                <a:solidFill>
                  <a:srgbClr val="262626"/>
                </a:solidFill>
                <a:effectLst/>
                <a:latin typeface="-apple-system"/>
                <a:sym typeface="Wingdings" panose="05000000000000000000" pitchFamily="2" charset="2"/>
              </a:rPr>
              <a:t>==1, </a:t>
            </a:r>
            <a:r>
              <a:rPr lang="en-US" altLang="zh-TW" b="0" i="0" dirty="0">
                <a:solidFill>
                  <a:srgbClr val="262626"/>
                </a:solidFill>
                <a:effectLst/>
                <a:latin typeface="-apple-system"/>
              </a:rPr>
              <a:t>rej1</a:t>
            </a:r>
            <a:r>
              <a:rPr lang="en-US" altLang="zh-TW" b="0" i="0" dirty="0">
                <a:solidFill>
                  <a:srgbClr val="262626"/>
                </a:solidFill>
                <a:effectLst/>
                <a:latin typeface="-apple-system"/>
                <a:sym typeface="Wingdings" panose="05000000000000000000" pitchFamily="2" charset="2"/>
              </a:rPr>
              <a:t>==1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96</a:t>
            </a:fld>
            <a:endParaRPr lang="zh-CN" altLang="en-US"/>
          </a:p>
        </p:txBody>
      </p:sp>
    </p:spTree>
    <p:extLst>
      <p:ext uri="{BB962C8B-B14F-4D97-AF65-F5344CB8AC3E}">
        <p14:creationId xmlns:p14="http://schemas.microsoft.com/office/powerpoint/2010/main" val="32936098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97</a:t>
            </a:fld>
            <a:endParaRPr lang="zh-CN" altLang="en-US"/>
          </a:p>
        </p:txBody>
      </p:sp>
    </p:spTree>
    <p:extLst>
      <p:ext uri="{BB962C8B-B14F-4D97-AF65-F5344CB8AC3E}">
        <p14:creationId xmlns:p14="http://schemas.microsoft.com/office/powerpoint/2010/main" val="30101636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98</a:t>
            </a:fld>
            <a:endParaRPr lang="zh-CN" altLang="en-US"/>
          </a:p>
        </p:txBody>
      </p:sp>
    </p:spTree>
    <p:extLst>
      <p:ext uri="{BB962C8B-B14F-4D97-AF65-F5344CB8AC3E}">
        <p14:creationId xmlns:p14="http://schemas.microsoft.com/office/powerpoint/2010/main" val="107492504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99</a:t>
            </a:fld>
            <a:endParaRPr lang="zh-CN" altLang="en-US"/>
          </a:p>
        </p:txBody>
      </p:sp>
    </p:spTree>
    <p:extLst>
      <p:ext uri="{BB962C8B-B14F-4D97-AF65-F5344CB8AC3E}">
        <p14:creationId xmlns:p14="http://schemas.microsoft.com/office/powerpoint/2010/main" val="1522887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10.xml"/><Relationship Id="rId7" Type="http://schemas.openxmlformats.org/officeDocument/2006/relationships/image" Target="../media/image24.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23.emf"/><Relationship Id="rId4" Type="http://schemas.openxmlformats.org/officeDocument/2006/relationships/package" Target="../embeddings/Microsoft_Visio_Drawing.vsdx"/><Relationship Id="rId9" Type="http://schemas.openxmlformats.org/officeDocument/2006/relationships/image" Target="../media/image25.emf"/></Relationships>
</file>

<file path=ppt/slides/_rels/slide10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106.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0.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11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3.xml"/><Relationship Id="rId1" Type="http://schemas.openxmlformats.org/officeDocument/2006/relationships/slideLayout" Target="../slideLayouts/slideLayout7.xml"/><Relationship Id="rId5" Type="http://schemas.openxmlformats.org/officeDocument/2006/relationships/image" Target="../media/image147.png"/><Relationship Id="rId4" Type="http://schemas.openxmlformats.org/officeDocument/2006/relationships/image" Target="../media/image146.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11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11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11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12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2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70.png"/><Relationship Id="rId4" Type="http://schemas.openxmlformats.org/officeDocument/2006/relationships/image" Target="../media/image163.png"/></Relationships>
</file>

<file path=ppt/slides/_rels/slide124.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124.xml"/><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2.png"/></Relationships>
</file>

<file path=ppt/slides/_rels/slide12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5.xml"/><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27.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33.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3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9.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84.png"/><Relationship Id="rId2" Type="http://schemas.openxmlformats.org/officeDocument/2006/relationships/notesSlide" Target="../notesSlides/notesSlide141.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83.png"/><Relationship Id="rId4" Type="http://schemas.openxmlformats.org/officeDocument/2006/relationships/image" Target="../media/image182.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notesSlide" Target="../notesSlides/notesSlide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customXml" Target="../ink/ink1.xml"/><Relationship Id="rId5" Type="http://schemas.openxmlformats.org/officeDocument/2006/relationships/image" Target="../media/image45.emf"/><Relationship Id="rId4" Type="http://schemas.openxmlformats.org/officeDocument/2006/relationships/package" Target="../embeddings/Microsoft_Visio_Drawing3.vsdx"/></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customXml" Target="../ink/ink2.xml"/><Relationship Id="rId7"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7.xml"/><Relationship Id="rId9" Type="http://schemas.openxmlformats.org/officeDocument/2006/relationships/image" Target="../media/image26.png"/></Relationships>
</file>

<file path=ppt/slides/_rels/slide2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customXml" Target="../ink/ink3.xml"/><Relationship Id="rId7"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 Id="rId10" Type="http://schemas.openxmlformats.org/officeDocument/2006/relationships/image" Target="../media/image50.png"/><Relationship Id="rId9"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customXml" Target="../ink/ink4.xml"/><Relationship Id="rId7"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111.png"/><Relationship Id="rId7"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93.png"/></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88.jpeg"/><Relationship Id="rId5" Type="http://schemas.openxmlformats.org/officeDocument/2006/relationships/image" Target="../media/image87.png"/><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96.jpg"/></Relationships>
</file>

<file path=ppt/slides/_rels/slide73.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98.jpg"/></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45.emf"/><Relationship Id="rId4" Type="http://schemas.openxmlformats.org/officeDocument/2006/relationships/package" Target="../embeddings/Microsoft_Visio_Drawing31.vsdx"/></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8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8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8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8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image" Target="../media/image122.png"/></Relationships>
</file>

<file path=ppt/slides/_rels/slide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543425" y="392113"/>
          <a:ext cx="3465513" cy="1493837"/>
        </p:xfrm>
        <a:graphic>
          <a:graphicData uri="http://schemas.openxmlformats.org/presentationml/2006/ole">
            <mc:AlternateContent xmlns:mc="http://schemas.openxmlformats.org/markup-compatibility/2006">
              <mc:Choice xmlns:v="urn:schemas-microsoft-com:vml" Requires="v">
                <p:oleObj spid="_x0000_s1107" name="Visio" r:id="rId4" imgW="4210057" imgH="1781111" progId="Visio.Drawing.15">
                  <p:embed/>
                </p:oleObj>
              </mc:Choice>
              <mc:Fallback>
                <p:oleObj name="Visio" r:id="rId4" imgW="4210057" imgH="1781111" progId="Visio.Drawing.15">
                  <p:embed/>
                  <p:pic>
                    <p:nvPicPr>
                      <p:cNvPr id="0" name=""/>
                      <p:cNvPicPr/>
                      <p:nvPr/>
                    </p:nvPicPr>
                    <p:blipFill>
                      <a:blip r:embed="rId5"/>
                      <a:stretch>
                        <a:fillRect/>
                      </a:stretch>
                    </p:blipFill>
                    <p:spPr>
                      <a:xfrm>
                        <a:off x="4543425" y="392113"/>
                        <a:ext cx="3465513" cy="1493837"/>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544122" y="2093340"/>
          <a:ext cx="4937872" cy="2237019"/>
        </p:xfrm>
        <a:graphic>
          <a:graphicData uri="http://schemas.openxmlformats.org/presentationml/2006/ole">
            <mc:AlternateContent xmlns:mc="http://schemas.openxmlformats.org/markup-compatibility/2006">
              <mc:Choice xmlns:v="urn:schemas-microsoft-com:vml" Requires="v">
                <p:oleObj spid="_x0000_s1108" name="Visio" r:id="rId6" imgW="6000685" imgH="2666974" progId="Visio.Drawing.15">
                  <p:embed/>
                </p:oleObj>
              </mc:Choice>
              <mc:Fallback>
                <p:oleObj name="Visio" r:id="rId6" imgW="6000685" imgH="2666974" progId="Visio.Drawing.15">
                  <p:embed/>
                  <p:pic>
                    <p:nvPicPr>
                      <p:cNvPr id="0" name=""/>
                      <p:cNvPicPr/>
                      <p:nvPr/>
                    </p:nvPicPr>
                    <p:blipFill>
                      <a:blip r:embed="rId7"/>
                      <a:stretch>
                        <a:fillRect/>
                      </a:stretch>
                    </p:blipFill>
                    <p:spPr>
                      <a:xfrm>
                        <a:off x="4544122" y="2093340"/>
                        <a:ext cx="4937872" cy="2237019"/>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39654319"/>
              </p:ext>
            </p:extLst>
          </p:nvPr>
        </p:nvGraphicFramePr>
        <p:xfrm>
          <a:off x="4544122" y="4537494"/>
          <a:ext cx="4122731" cy="2237019"/>
        </p:xfrm>
        <a:graphic>
          <a:graphicData uri="http://schemas.openxmlformats.org/presentationml/2006/ole">
            <mc:AlternateContent xmlns:mc="http://schemas.openxmlformats.org/markup-compatibility/2006">
              <mc:Choice xmlns:v="urn:schemas-microsoft-com:vml" Requires="v">
                <p:oleObj spid="_x0000_s1109" name="Visio" r:id="rId8" imgW="5009940" imgH="2666974" progId="Visio.Drawing.15">
                  <p:embed/>
                </p:oleObj>
              </mc:Choice>
              <mc:Fallback>
                <p:oleObj name="Visio" r:id="rId8" imgW="5009940" imgH="2666974" progId="Visio.Drawing.15">
                  <p:embed/>
                  <p:pic>
                    <p:nvPicPr>
                      <p:cNvPr id="0" name=""/>
                      <p:cNvPicPr/>
                      <p:nvPr/>
                    </p:nvPicPr>
                    <p:blipFill>
                      <a:blip r:embed="rId9"/>
                      <a:stretch>
                        <a:fillRect/>
                      </a:stretch>
                    </p:blipFill>
                    <p:spPr>
                      <a:xfrm>
                        <a:off x="4544122" y="4537494"/>
                        <a:ext cx="4122731" cy="2237019"/>
                      </a:xfrm>
                      <a:prstGeom prst="rect">
                        <a:avLst/>
                      </a:prstGeom>
                    </p:spPr>
                  </p:pic>
                </p:oleObj>
              </mc:Fallback>
            </mc:AlternateContent>
          </a:graphicData>
        </a:graphic>
      </p:graphicFrame>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100</a:t>
            </a:fld>
            <a:endParaRPr lang="zh-CN" altLang="en-US" dirty="0"/>
          </a:p>
        </p:txBody>
      </p:sp>
      <p:sp>
        <p:nvSpPr>
          <p:cNvPr id="7" name="文字方塊 6">
            <a:extLst>
              <a:ext uri="{FF2B5EF4-FFF2-40B4-BE49-F238E27FC236}">
                <a16:creationId xmlns:a16="http://schemas.microsoft.com/office/drawing/2014/main" id="{396C6EE7-27C6-41A2-AE20-68659E890333}"/>
              </a:ext>
            </a:extLst>
          </p:cNvPr>
          <p:cNvSpPr txBox="1"/>
          <p:nvPr/>
        </p:nvSpPr>
        <p:spPr>
          <a:xfrm>
            <a:off x="267300" y="3182044"/>
            <a:ext cx="2510624" cy="3539430"/>
          </a:xfrm>
          <a:prstGeom prst="rect">
            <a:avLst/>
          </a:prstGeom>
          <a:noFill/>
        </p:spPr>
        <p:txBody>
          <a:bodyPr wrap="none" rtlCol="0">
            <a:spAutoFit/>
          </a:bodyPr>
          <a:lstStyle/>
          <a:p>
            <a:r>
              <a:rPr lang="en-US" altLang="zh-TW" sz="1000" b="1" dirty="0">
                <a:latin typeface="Times New Roman" panose="02020603050405020304" pitchFamily="18" charset="0"/>
                <a:cs typeface="Times New Roman" panose="02020603050405020304" pitchFamily="18" charset="0"/>
              </a:rPr>
              <a:t>Sign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s_round_0_in : </a:t>
            </a:r>
          </a:p>
          <a:p>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s_round_1_in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round_0:0],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[8-1:0]}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s_round_2_in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round_1:0],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[16-1:0]}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s_round_3_in : </a:t>
            </a:r>
          </a:p>
          <a:p>
            <a:r>
              <a:rPr lang="en-US" altLang="zh-TW" sz="800" dirty="0">
                <a:latin typeface="Times New Roman" panose="02020603050405020304" pitchFamily="18" charset="0"/>
                <a:cs typeface="Times New Roman" panose="02020603050405020304" pitchFamily="18" charset="0"/>
              </a:rPr>
              <a:t>{</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round_2:0],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[24-1:0]}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s_round_4_in : </a:t>
            </a:r>
          </a:p>
          <a:p>
            <a:r>
              <a:rPr lang="en-US" altLang="zh-TW" sz="800" dirty="0">
                <a:latin typeface="Times New Roman" panose="02020603050405020304" pitchFamily="18" charset="0"/>
                <a:cs typeface="Times New Roman" panose="02020603050405020304" pitchFamily="18" charset="0"/>
              </a:rPr>
              <a:t>{792'd0,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[255:0],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[32-1:0]}: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st_round_0_in : </a:t>
            </a:r>
          </a:p>
          <a:p>
            <a:r>
              <a:rPr lang="en-US" altLang="zh-TW" sz="800" dirty="0">
                <a:latin typeface="Times New Roman" panose="02020603050405020304" pitchFamily="18" charset="0"/>
                <a:cs typeface="Times New Roman" panose="02020603050405020304" pitchFamily="18" charset="0"/>
              </a:rPr>
              <a:t>{{(32 - 8){1'b0}},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1088 - 8]}</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st_round_1_in : </a:t>
            </a:r>
          </a:p>
          <a:p>
            <a:r>
              <a:rPr lang="en-US" altLang="zh-TW" sz="800" dirty="0">
                <a:latin typeface="Times New Roman" panose="02020603050405020304" pitchFamily="18" charset="0"/>
                <a:cs typeface="Times New Roman" panose="02020603050405020304" pitchFamily="18" charset="0"/>
              </a:rPr>
              <a:t>{{(32 - 16){1'b0}},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1088 - 16]}</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st_round_2_in : </a:t>
            </a:r>
          </a:p>
          <a:p>
            <a:r>
              <a:rPr lang="en-US" altLang="zh-TW" sz="800" dirty="0">
                <a:latin typeface="Times New Roman" panose="02020603050405020304" pitchFamily="18" charset="0"/>
                <a:cs typeface="Times New Roman" panose="02020603050405020304" pitchFamily="18" charset="0"/>
              </a:rPr>
              <a:t>{{(32 - 24){1'b0}},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1088 - 24]}</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st_round_3_in : </a:t>
            </a:r>
          </a:p>
          <a:p>
            <a:r>
              <a:rPr lang="en-US" altLang="zh-TW" sz="800" dirty="0">
                <a:latin typeface="Times New Roman" panose="02020603050405020304" pitchFamily="18" charset="0"/>
                <a:cs typeface="Times New Roman" panose="02020603050405020304" pitchFamily="18" charset="0"/>
              </a:rPr>
              <a:t>{{(32 - 32){1'b0}},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1088 - 32]}</a:t>
            </a:r>
            <a:endParaRPr lang="zh-TW" altLang="en-US" sz="8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B68F2A3-9E3C-4A86-8E72-46C990E45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6041" y="719475"/>
            <a:ext cx="8640000" cy="6045000"/>
          </a:xfrm>
          <a:prstGeom prst="rect">
            <a:avLst/>
          </a:prstGeom>
        </p:spPr>
      </p:pic>
    </p:spTree>
    <p:extLst>
      <p:ext uri="{BB962C8B-B14F-4D97-AF65-F5344CB8AC3E}">
        <p14:creationId xmlns:p14="http://schemas.microsoft.com/office/powerpoint/2010/main" val="14035316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101</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3047968941"/>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addr_y0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18172912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102</a:t>
            </a:fld>
            <a:endParaRPr lang="zh-CN" altLang="en-US" dirty="0"/>
          </a:p>
        </p:txBody>
      </p:sp>
      <p:pic>
        <p:nvPicPr>
          <p:cNvPr id="4" name="圖片 3">
            <a:extLst>
              <a:ext uri="{FF2B5EF4-FFF2-40B4-BE49-F238E27FC236}">
                <a16:creationId xmlns:a16="http://schemas.microsoft.com/office/drawing/2014/main" id="{217695E9-BBCD-46A1-A9D9-2F9ADACC993A}"/>
              </a:ext>
            </a:extLst>
          </p:cNvPr>
          <p:cNvPicPr>
            <a:picLocks noChangeAspect="1"/>
          </p:cNvPicPr>
          <p:nvPr/>
        </p:nvPicPr>
        <p:blipFill>
          <a:blip r:embed="rId3"/>
          <a:stretch>
            <a:fillRect/>
          </a:stretch>
        </p:blipFill>
        <p:spPr>
          <a:xfrm>
            <a:off x="336000" y="1620143"/>
            <a:ext cx="11520000" cy="3617714"/>
          </a:xfrm>
          <a:prstGeom prst="rect">
            <a:avLst/>
          </a:prstGeom>
        </p:spPr>
      </p:pic>
    </p:spTree>
    <p:extLst>
      <p:ext uri="{BB962C8B-B14F-4D97-AF65-F5344CB8AC3E}">
        <p14:creationId xmlns:p14="http://schemas.microsoft.com/office/powerpoint/2010/main" val="15351437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103</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challenge </a:t>
            </a:r>
            <a:r>
              <a:rPr lang="zh-TW" altLang="en-US" dirty="0">
                <a:latin typeface="Times New Roman" panose="02020603050405020304" pitchFamily="18" charset="0"/>
                <a:cs typeface="Times New Roman" panose="02020603050405020304" pitchFamily="18" charset="0"/>
              </a:rPr>
              <a:t>𝑐</a:t>
            </a:r>
            <a:r>
              <a:rPr lang="en-US" altLang="zh-TW" dirty="0">
                <a:latin typeface="Times New Roman" panose="02020603050405020304" pitchFamily="18" charset="0"/>
                <a:cs typeface="Times New Roman" panose="02020603050405020304" pitchFamily="18" charset="0"/>
              </a:rPr>
              <a:t>c based on the commitment </a:t>
            </a:r>
            <a:r>
              <a:rPr lang="zh-TW" altLang="en-US" dirty="0">
                <a:latin typeface="Times New Roman" panose="02020603050405020304" pitchFamily="18" charset="0"/>
                <a:cs typeface="Times New Roman" panose="02020603050405020304" pitchFamily="18" charset="0"/>
              </a:rPr>
              <a:t>𝑤</a:t>
            </a:r>
            <a:r>
              <a:rPr lang="en-US" altLang="zh-TW" dirty="0">
                <a:latin typeface="Times New Roman" panose="02020603050405020304" pitchFamily="18" charset="0"/>
                <a:cs typeface="Times New Roman" panose="02020603050405020304" pitchFamily="18" charset="0"/>
              </a:rPr>
              <a:t>1 and the message to be signed, represented by </a:t>
            </a:r>
            <a:r>
              <a:rPr lang="zh-TW" altLang="en-US" dirty="0">
                <a:latin typeface="Times New Roman" panose="02020603050405020304" pitchFamily="18" charset="0"/>
                <a:cs typeface="Times New Roman" panose="02020603050405020304" pitchFamily="18" charset="0"/>
              </a:rPr>
              <a:t>𝜇</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SIB_mode</a:t>
            </a:r>
            <a:r>
              <a:rPr lang="en-US" altLang="zh-TW" dirty="0">
                <a:latin typeface="Times New Roman" panose="02020603050405020304" pitchFamily="18" charset="0"/>
                <a:cs typeface="Times New Roman" panose="02020603050405020304" pitchFamily="18" charset="0"/>
              </a:rPr>
              <a:t> (3)</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c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58A20B5C-429C-4042-A709-F60FB643F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59039"/>
            <a:ext cx="6480000" cy="3490659"/>
          </a:xfrm>
          <a:prstGeom prst="rect">
            <a:avLst/>
          </a:prstGeom>
        </p:spPr>
      </p:pic>
    </p:spTree>
    <p:extLst>
      <p:ext uri="{BB962C8B-B14F-4D97-AF65-F5344CB8AC3E}">
        <p14:creationId xmlns:p14="http://schemas.microsoft.com/office/powerpoint/2010/main" val="3753639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104</a:t>
            </a:fld>
            <a:endParaRPr lang="zh-CN" altLang="en-US" dirty="0"/>
          </a:p>
        </p:txBody>
      </p:sp>
      <p:pic>
        <p:nvPicPr>
          <p:cNvPr id="13" name="圖片 12">
            <a:extLst>
              <a:ext uri="{FF2B5EF4-FFF2-40B4-BE49-F238E27FC236}">
                <a16:creationId xmlns:a16="http://schemas.microsoft.com/office/drawing/2014/main" id="{7DEB79C6-689D-4A21-9ED8-951A70AD5733}"/>
              </a:ext>
            </a:extLst>
          </p:cNvPr>
          <p:cNvPicPr>
            <a:picLocks noChangeAspect="1"/>
          </p:cNvPicPr>
          <p:nvPr/>
        </p:nvPicPr>
        <p:blipFill>
          <a:blip r:embed="rId3"/>
          <a:stretch>
            <a:fillRect/>
          </a:stretch>
        </p:blipFill>
        <p:spPr>
          <a:xfrm>
            <a:off x="1389993" y="719475"/>
            <a:ext cx="9412013" cy="5572903"/>
          </a:xfrm>
          <a:prstGeom prst="rect">
            <a:avLst/>
          </a:prstGeom>
        </p:spPr>
      </p:pic>
    </p:spTree>
    <p:extLst>
      <p:ext uri="{BB962C8B-B14F-4D97-AF65-F5344CB8AC3E}">
        <p14:creationId xmlns:p14="http://schemas.microsoft.com/office/powerpoint/2010/main" val="18285946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pic>
        <p:nvPicPr>
          <p:cNvPr id="14" name="圖片 13">
            <a:extLst>
              <a:ext uri="{FF2B5EF4-FFF2-40B4-BE49-F238E27FC236}">
                <a16:creationId xmlns:a16="http://schemas.microsoft.com/office/drawing/2014/main" id="{9A6D0E5F-A1EB-47D0-AF66-EE9156DC823A}"/>
              </a:ext>
            </a:extLst>
          </p:cNvPr>
          <p:cNvPicPr>
            <a:picLocks noChangeAspect="1"/>
          </p:cNvPicPr>
          <p:nvPr/>
        </p:nvPicPr>
        <p:blipFill>
          <a:blip r:embed="rId3"/>
          <a:stretch>
            <a:fillRect/>
          </a:stretch>
        </p:blipFill>
        <p:spPr>
          <a:xfrm>
            <a:off x="854390" y="1230078"/>
            <a:ext cx="3093726" cy="4103921"/>
          </a:xfrm>
          <a:prstGeom prst="rect">
            <a:avLst/>
          </a:prstGeom>
        </p:spPr>
      </p:pic>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105</a:t>
            </a:fld>
            <a:endParaRPr lang="zh-CN" altLang="en-US" dirty="0"/>
          </a:p>
        </p:txBody>
      </p:sp>
      <p:pic>
        <p:nvPicPr>
          <p:cNvPr id="4" name="圖片 3">
            <a:extLst>
              <a:ext uri="{FF2B5EF4-FFF2-40B4-BE49-F238E27FC236}">
                <a16:creationId xmlns:a16="http://schemas.microsoft.com/office/drawing/2014/main" id="{E28812A8-2274-4E38-901D-99764E7FEE2E}"/>
              </a:ext>
            </a:extLst>
          </p:cNvPr>
          <p:cNvPicPr>
            <a:picLocks noChangeAspect="1"/>
          </p:cNvPicPr>
          <p:nvPr/>
        </p:nvPicPr>
        <p:blipFill>
          <a:blip r:embed="rId4"/>
          <a:stretch>
            <a:fillRect/>
          </a:stretch>
        </p:blipFill>
        <p:spPr>
          <a:xfrm>
            <a:off x="4762049" y="971347"/>
            <a:ext cx="6716519" cy="5114050"/>
          </a:xfrm>
          <a:prstGeom prst="rect">
            <a:avLst/>
          </a:prstGeom>
        </p:spPr>
      </p:pic>
      <p:sp>
        <p:nvSpPr>
          <p:cNvPr id="5" name="矩形 4">
            <a:extLst>
              <a:ext uri="{FF2B5EF4-FFF2-40B4-BE49-F238E27FC236}">
                <a16:creationId xmlns:a16="http://schemas.microsoft.com/office/drawing/2014/main" id="{AE4B2BC1-F1AF-4486-B8D6-5114DB327F84}"/>
              </a:ext>
            </a:extLst>
          </p:cNvPr>
          <p:cNvSpPr/>
          <p:nvPr/>
        </p:nvSpPr>
        <p:spPr>
          <a:xfrm>
            <a:off x="8564880" y="4551045"/>
            <a:ext cx="2047240" cy="9607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2B84158B-D689-42DB-9898-97C262A6AF30}"/>
              </a:ext>
            </a:extLst>
          </p:cNvPr>
          <p:cNvSpPr/>
          <p:nvPr/>
        </p:nvSpPr>
        <p:spPr>
          <a:xfrm>
            <a:off x="8639174" y="4293870"/>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A3778DE-16A1-4ECB-8EDD-59AC724BDECE}"/>
              </a:ext>
            </a:extLst>
          </p:cNvPr>
          <p:cNvSpPr/>
          <p:nvPr/>
        </p:nvSpPr>
        <p:spPr>
          <a:xfrm>
            <a:off x="7840908" y="2824921"/>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869B2466-9BA2-4F01-9111-7F559E0EFFFD}"/>
              </a:ext>
            </a:extLst>
          </p:cNvPr>
          <p:cNvSpPr/>
          <p:nvPr/>
        </p:nvSpPr>
        <p:spPr>
          <a:xfrm>
            <a:off x="1714428" y="2448560"/>
            <a:ext cx="1516452" cy="30435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6DDABB2-9D3B-4C05-B597-1A0FC6C37431}"/>
              </a:ext>
            </a:extLst>
          </p:cNvPr>
          <p:cNvSpPr/>
          <p:nvPr/>
        </p:nvSpPr>
        <p:spPr>
          <a:xfrm>
            <a:off x="1714428" y="418678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389C38-8A73-4E28-9687-272B4CFD511A}"/>
              </a:ext>
            </a:extLst>
          </p:cNvPr>
          <p:cNvSpPr/>
          <p:nvPr/>
        </p:nvSpPr>
        <p:spPr>
          <a:xfrm>
            <a:off x="1714428" y="493205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C88AA101-43C4-4CD1-B43A-5093C5812BC5}"/>
              </a:ext>
            </a:extLst>
          </p:cNvPr>
          <p:cNvSpPr/>
          <p:nvPr/>
        </p:nvSpPr>
        <p:spPr>
          <a:xfrm>
            <a:off x="8639174" y="3810952"/>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804ED6D-107D-4CBF-A96A-F529CA274D57}"/>
              </a:ext>
            </a:extLst>
          </p:cNvPr>
          <p:cNvSpPr/>
          <p:nvPr/>
        </p:nvSpPr>
        <p:spPr>
          <a:xfrm>
            <a:off x="8639174" y="5526085"/>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接點: 弧形 24">
            <a:extLst>
              <a:ext uri="{FF2B5EF4-FFF2-40B4-BE49-F238E27FC236}">
                <a16:creationId xmlns:a16="http://schemas.microsoft.com/office/drawing/2014/main" id="{A9C6B377-90FB-4DCF-929C-431BC9218184}"/>
              </a:ext>
            </a:extLst>
          </p:cNvPr>
          <p:cNvCxnSpPr>
            <a:stCxn id="24" idx="1"/>
            <a:endCxn id="23" idx="1"/>
          </p:cNvCxnSpPr>
          <p:nvPr/>
        </p:nvCxnSpPr>
        <p:spPr>
          <a:xfrm rot="10800000">
            <a:off x="8639174" y="3930016"/>
            <a:ext cx="12700" cy="1715133"/>
          </a:xfrm>
          <a:prstGeom prst="curvedConnector3">
            <a:avLst>
              <a:gd name="adj1" fmla="val 1800000"/>
            </a:avLst>
          </a:prstGeom>
          <a:ln w="127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接點: 弧形 26">
            <a:extLst>
              <a:ext uri="{FF2B5EF4-FFF2-40B4-BE49-F238E27FC236}">
                <a16:creationId xmlns:a16="http://schemas.microsoft.com/office/drawing/2014/main" id="{C34F95EC-C87C-428E-A5A4-599C5F60E127}"/>
              </a:ext>
            </a:extLst>
          </p:cNvPr>
          <p:cNvCxnSpPr>
            <a:stCxn id="11" idx="3"/>
            <a:endCxn id="10" idx="3"/>
          </p:cNvCxnSpPr>
          <p:nvPr/>
        </p:nvCxnSpPr>
        <p:spPr>
          <a:xfrm>
            <a:off x="8650534" y="2943984"/>
            <a:ext cx="798266" cy="1468949"/>
          </a:xfrm>
          <a:prstGeom prst="curvedConnector3">
            <a:avLst>
              <a:gd name="adj1" fmla="val 12863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680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106</a:t>
            </a:fld>
            <a:endParaRPr lang="zh-CN" altLang="en-US" dirty="0"/>
          </a:p>
        </p:txBody>
      </p:sp>
      <p:pic>
        <p:nvPicPr>
          <p:cNvPr id="10" name="圖片 9">
            <a:extLst>
              <a:ext uri="{FF2B5EF4-FFF2-40B4-BE49-F238E27FC236}">
                <a16:creationId xmlns:a16="http://schemas.microsoft.com/office/drawing/2014/main" id="{26AAE8D0-35B0-474A-B8E9-87794EFB0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424" y="1041700"/>
            <a:ext cx="7402376" cy="4917140"/>
          </a:xfrm>
          <a:prstGeom prst="rect">
            <a:avLst/>
          </a:prstGeom>
        </p:spPr>
      </p:pic>
    </p:spTree>
    <p:extLst>
      <p:ext uri="{BB962C8B-B14F-4D97-AF65-F5344CB8AC3E}">
        <p14:creationId xmlns:p14="http://schemas.microsoft.com/office/powerpoint/2010/main" val="29235056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107</a:t>
            </a:fld>
            <a:endParaRPr lang="zh-CN" altLang="en-US" dirty="0"/>
          </a:p>
        </p:txBody>
      </p:sp>
      <p:pic>
        <p:nvPicPr>
          <p:cNvPr id="5" name="圖片 4">
            <a:extLst>
              <a:ext uri="{FF2B5EF4-FFF2-40B4-BE49-F238E27FC236}">
                <a16:creationId xmlns:a16="http://schemas.microsoft.com/office/drawing/2014/main" id="{4358B9D5-E2A2-4B93-B57E-E855C27DF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000" y="851295"/>
            <a:ext cx="10080000" cy="5687340"/>
          </a:xfrm>
          <a:prstGeom prst="rect">
            <a:avLst/>
          </a:prstGeom>
        </p:spPr>
      </p:pic>
    </p:spTree>
    <p:extLst>
      <p:ext uri="{BB962C8B-B14F-4D97-AF65-F5344CB8AC3E}">
        <p14:creationId xmlns:p14="http://schemas.microsoft.com/office/powerpoint/2010/main" val="41574835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108</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84929869"/>
              </p:ext>
            </p:extLst>
          </p:nvPr>
        </p:nvGraphicFramePr>
        <p:xfrm>
          <a:off x="1602712" y="793479"/>
          <a:ext cx="8986576" cy="5271042"/>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ci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addr_ci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addr_cj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1520191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109</a:t>
            </a:fld>
            <a:endParaRPr lang="zh-CN" altLang="en-US" dirty="0"/>
          </a:p>
        </p:txBody>
      </p:sp>
      <p:pic>
        <p:nvPicPr>
          <p:cNvPr id="3" name="圖片 2">
            <a:extLst>
              <a:ext uri="{FF2B5EF4-FFF2-40B4-BE49-F238E27FC236}">
                <a16:creationId xmlns:a16="http://schemas.microsoft.com/office/drawing/2014/main" id="{7E20EB6A-A8FC-4792-B4CC-13EBB46C25D1}"/>
              </a:ext>
            </a:extLst>
          </p:cNvPr>
          <p:cNvPicPr>
            <a:picLocks noChangeAspect="1"/>
          </p:cNvPicPr>
          <p:nvPr/>
        </p:nvPicPr>
        <p:blipFill>
          <a:blip r:embed="rId3"/>
          <a:stretch>
            <a:fillRect/>
          </a:stretch>
        </p:blipFill>
        <p:spPr>
          <a:xfrm>
            <a:off x="720898" y="1141820"/>
            <a:ext cx="10800000" cy="4574359"/>
          </a:xfrm>
          <a:prstGeom prst="rect">
            <a:avLst/>
          </a:prstGeom>
        </p:spPr>
      </p:pic>
    </p:spTree>
    <p:extLst>
      <p:ext uri="{BB962C8B-B14F-4D97-AF65-F5344CB8AC3E}">
        <p14:creationId xmlns:p14="http://schemas.microsoft.com/office/powerpoint/2010/main" val="3747156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53A3B28-081D-8881-5F91-A7999CD04B6A}"/>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extLst>
      <p:ext uri="{BB962C8B-B14F-4D97-AF65-F5344CB8AC3E}">
        <p14:creationId xmlns:p14="http://schemas.microsoft.com/office/powerpoint/2010/main" val="41942766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164381" cy="400110"/>
            <a:chOff x="568442" y="319364"/>
            <a:chExt cx="316438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06686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Design Compiler – 49.29 ns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9" name="圖片 8">
            <a:extLst>
              <a:ext uri="{FF2B5EF4-FFF2-40B4-BE49-F238E27FC236}">
                <a16:creationId xmlns:a16="http://schemas.microsoft.com/office/drawing/2014/main" id="{6B4F17B8-355E-4E9F-A602-3B272832FBDC}"/>
              </a:ext>
            </a:extLst>
          </p:cNvPr>
          <p:cNvPicPr>
            <a:picLocks noChangeAspect="1"/>
          </p:cNvPicPr>
          <p:nvPr/>
        </p:nvPicPr>
        <p:blipFill rotWithShape="1">
          <a:blip r:embed="rId3"/>
          <a:srcRect r="38240"/>
          <a:stretch/>
        </p:blipFill>
        <p:spPr>
          <a:xfrm>
            <a:off x="7109350" y="876299"/>
            <a:ext cx="4320000" cy="5434612"/>
          </a:xfrm>
          <a:prstGeom prst="rect">
            <a:avLst/>
          </a:prstGeom>
        </p:spPr>
      </p:pic>
      <p:pic>
        <p:nvPicPr>
          <p:cNvPr id="10" name="圖片 9">
            <a:extLst>
              <a:ext uri="{FF2B5EF4-FFF2-40B4-BE49-F238E27FC236}">
                <a16:creationId xmlns:a16="http://schemas.microsoft.com/office/drawing/2014/main" id="{5CE1D31A-F62B-4822-8396-A40FBC7501AC}"/>
              </a:ext>
            </a:extLst>
          </p:cNvPr>
          <p:cNvPicPr>
            <a:picLocks noChangeAspect="1"/>
          </p:cNvPicPr>
          <p:nvPr/>
        </p:nvPicPr>
        <p:blipFill>
          <a:blip r:embed="rId4"/>
          <a:stretch>
            <a:fillRect/>
          </a:stretch>
        </p:blipFill>
        <p:spPr>
          <a:xfrm>
            <a:off x="568442" y="2322181"/>
            <a:ext cx="6443392" cy="1756435"/>
          </a:xfrm>
          <a:prstGeom prst="rect">
            <a:avLst/>
          </a:prstGeom>
        </p:spPr>
      </p:pic>
      <p:sp>
        <p:nvSpPr>
          <p:cNvPr id="12" name="矩形 11">
            <a:extLst>
              <a:ext uri="{FF2B5EF4-FFF2-40B4-BE49-F238E27FC236}">
                <a16:creationId xmlns:a16="http://schemas.microsoft.com/office/drawing/2014/main" id="{F342DF08-0908-4A0C-855F-F0FD3CAF6C48}"/>
              </a:ext>
            </a:extLst>
          </p:cNvPr>
          <p:cNvSpPr/>
          <p:nvPr/>
        </p:nvSpPr>
        <p:spPr>
          <a:xfrm>
            <a:off x="7063378" y="5707737"/>
            <a:ext cx="4325348" cy="2072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3BB8598A-0E4F-4C7D-B776-B556A9E24474}"/>
              </a:ext>
            </a:extLst>
          </p:cNvPr>
          <p:cNvSpPr/>
          <p:nvPr/>
        </p:nvSpPr>
        <p:spPr>
          <a:xfrm>
            <a:off x="6095999" y="3507880"/>
            <a:ext cx="638175" cy="2259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488555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520248" cy="400110"/>
            <a:chOff x="568442" y="319364"/>
            <a:chExt cx="352024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4227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D5A7EA4-B8A5-44E3-8A31-ECAD9F7D007E}"/>
              </a:ext>
            </a:extLst>
          </p:cNvPr>
          <p:cNvPicPr>
            <a:picLocks noChangeAspect="1"/>
          </p:cNvPicPr>
          <p:nvPr/>
        </p:nvPicPr>
        <p:blipFill>
          <a:blip r:embed="rId3"/>
          <a:stretch>
            <a:fillRect/>
          </a:stretch>
        </p:blipFill>
        <p:spPr>
          <a:xfrm>
            <a:off x="568442" y="1083887"/>
            <a:ext cx="10800000" cy="4926614"/>
          </a:xfrm>
          <a:prstGeom prst="rect">
            <a:avLst/>
          </a:prstGeom>
        </p:spPr>
      </p:pic>
    </p:spTree>
    <p:extLst>
      <p:ext uri="{BB962C8B-B14F-4D97-AF65-F5344CB8AC3E}">
        <p14:creationId xmlns:p14="http://schemas.microsoft.com/office/powerpoint/2010/main" val="32478011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520248" cy="400110"/>
            <a:chOff x="568442" y="319364"/>
            <a:chExt cx="352024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4227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3" name="群組 2">
            <a:extLst>
              <a:ext uri="{FF2B5EF4-FFF2-40B4-BE49-F238E27FC236}">
                <a16:creationId xmlns:a16="http://schemas.microsoft.com/office/drawing/2014/main" id="{D239D65D-14B1-478B-80DC-D8F1EC09A3E4}"/>
              </a:ext>
            </a:extLst>
          </p:cNvPr>
          <p:cNvGrpSpPr/>
          <p:nvPr/>
        </p:nvGrpSpPr>
        <p:grpSpPr>
          <a:xfrm>
            <a:off x="568442" y="1524739"/>
            <a:ext cx="10800000" cy="2975086"/>
            <a:chOff x="336000" y="1105639"/>
            <a:chExt cx="11520000" cy="2975086"/>
          </a:xfrm>
        </p:grpSpPr>
        <p:pic>
          <p:nvPicPr>
            <p:cNvPr id="2" name="圖片 1">
              <a:extLst>
                <a:ext uri="{FF2B5EF4-FFF2-40B4-BE49-F238E27FC236}">
                  <a16:creationId xmlns:a16="http://schemas.microsoft.com/office/drawing/2014/main" id="{EB262B63-FF5A-496E-9BAD-BA00557EF6C5}"/>
                </a:ext>
              </a:extLst>
            </p:cNvPr>
            <p:cNvPicPr>
              <a:picLocks noChangeAspect="1"/>
            </p:cNvPicPr>
            <p:nvPr/>
          </p:nvPicPr>
          <p:blipFill rotWithShape="1">
            <a:blip r:embed="rId3"/>
            <a:srcRect b="80337"/>
            <a:stretch/>
          </p:blipFill>
          <p:spPr>
            <a:xfrm>
              <a:off x="336000" y="1105639"/>
              <a:ext cx="11520000" cy="913662"/>
            </a:xfrm>
            <a:prstGeom prst="rect">
              <a:avLst/>
            </a:prstGeom>
          </p:spPr>
        </p:pic>
        <p:pic>
          <p:nvPicPr>
            <p:cNvPr id="6" name="圖片 5">
              <a:extLst>
                <a:ext uri="{FF2B5EF4-FFF2-40B4-BE49-F238E27FC236}">
                  <a16:creationId xmlns:a16="http://schemas.microsoft.com/office/drawing/2014/main" id="{C05EE531-7947-413C-8DC8-36F9C92D97A3}"/>
                </a:ext>
              </a:extLst>
            </p:cNvPr>
            <p:cNvPicPr>
              <a:picLocks noChangeAspect="1"/>
            </p:cNvPicPr>
            <p:nvPr/>
          </p:nvPicPr>
          <p:blipFill rotWithShape="1">
            <a:blip r:embed="rId3"/>
            <a:srcRect t="55637"/>
            <a:stretch/>
          </p:blipFill>
          <p:spPr>
            <a:xfrm>
              <a:off x="336000" y="2019301"/>
              <a:ext cx="11520000" cy="2061424"/>
            </a:xfrm>
            <a:prstGeom prst="rect">
              <a:avLst/>
            </a:prstGeom>
          </p:spPr>
        </p:pic>
      </p:grpSp>
    </p:spTree>
    <p:extLst>
      <p:ext uri="{BB962C8B-B14F-4D97-AF65-F5344CB8AC3E}">
        <p14:creationId xmlns:p14="http://schemas.microsoft.com/office/powerpoint/2010/main" val="46788931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2988051" cy="400110"/>
            <a:chOff x="568442" y="319364"/>
            <a:chExt cx="298805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89053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Critical Path - Multiplexer</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BEBC9D0C-7661-4F5E-A527-17A45635DF35}"/>
              </a:ext>
            </a:extLst>
          </p:cNvPr>
          <p:cNvPicPr>
            <a:picLocks noChangeAspect="1"/>
          </p:cNvPicPr>
          <p:nvPr/>
        </p:nvPicPr>
        <p:blipFill>
          <a:blip r:embed="rId3"/>
          <a:stretch>
            <a:fillRect/>
          </a:stretch>
        </p:blipFill>
        <p:spPr>
          <a:xfrm>
            <a:off x="568442" y="1155007"/>
            <a:ext cx="3621655" cy="5040000"/>
          </a:xfrm>
          <a:prstGeom prst="rect">
            <a:avLst/>
          </a:prstGeom>
        </p:spPr>
      </p:pic>
      <p:pic>
        <p:nvPicPr>
          <p:cNvPr id="4" name="圖片 3">
            <a:extLst>
              <a:ext uri="{FF2B5EF4-FFF2-40B4-BE49-F238E27FC236}">
                <a16:creationId xmlns:a16="http://schemas.microsoft.com/office/drawing/2014/main" id="{6AD43CCC-A324-4F5B-8B01-196F6716758B}"/>
              </a:ext>
            </a:extLst>
          </p:cNvPr>
          <p:cNvPicPr>
            <a:picLocks noChangeAspect="1"/>
          </p:cNvPicPr>
          <p:nvPr/>
        </p:nvPicPr>
        <p:blipFill>
          <a:blip r:embed="rId4"/>
          <a:stretch>
            <a:fillRect/>
          </a:stretch>
        </p:blipFill>
        <p:spPr>
          <a:xfrm>
            <a:off x="4332535" y="1155007"/>
            <a:ext cx="3588436" cy="5040000"/>
          </a:xfrm>
          <a:prstGeom prst="rect">
            <a:avLst/>
          </a:prstGeom>
        </p:spPr>
      </p:pic>
      <p:pic>
        <p:nvPicPr>
          <p:cNvPr id="5" name="圖片 4">
            <a:extLst>
              <a:ext uri="{FF2B5EF4-FFF2-40B4-BE49-F238E27FC236}">
                <a16:creationId xmlns:a16="http://schemas.microsoft.com/office/drawing/2014/main" id="{82A9B951-0D3B-4773-86F3-CC5DD3B48F8D}"/>
              </a:ext>
            </a:extLst>
          </p:cNvPr>
          <p:cNvPicPr>
            <a:picLocks noChangeAspect="1"/>
          </p:cNvPicPr>
          <p:nvPr/>
        </p:nvPicPr>
        <p:blipFill>
          <a:blip r:embed="rId5"/>
          <a:stretch>
            <a:fillRect/>
          </a:stretch>
        </p:blipFill>
        <p:spPr>
          <a:xfrm>
            <a:off x="8063409" y="1155007"/>
            <a:ext cx="3624208" cy="5040000"/>
          </a:xfrm>
          <a:prstGeom prst="rect">
            <a:avLst/>
          </a:prstGeom>
        </p:spPr>
      </p:pic>
      <p:sp>
        <p:nvSpPr>
          <p:cNvPr id="15" name="矩形 14">
            <a:extLst>
              <a:ext uri="{FF2B5EF4-FFF2-40B4-BE49-F238E27FC236}">
                <a16:creationId xmlns:a16="http://schemas.microsoft.com/office/drawing/2014/main" id="{ECA950EE-64E1-4F28-81C1-C5B07265C88C}"/>
              </a:ext>
            </a:extLst>
          </p:cNvPr>
          <p:cNvSpPr/>
          <p:nvPr/>
        </p:nvSpPr>
        <p:spPr>
          <a:xfrm>
            <a:off x="971548" y="1776413"/>
            <a:ext cx="288000" cy="44185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767C5332-CA5C-4D38-A984-E8A789CEE7D8}"/>
              </a:ext>
            </a:extLst>
          </p:cNvPr>
          <p:cNvSpPr/>
          <p:nvPr/>
        </p:nvSpPr>
        <p:spPr>
          <a:xfrm>
            <a:off x="3350849" y="6322762"/>
            <a:ext cx="8479201" cy="307777"/>
          </a:xfrm>
          <a:prstGeom prst="rect">
            <a:avLst/>
          </a:prstGeom>
        </p:spPr>
        <p:txBody>
          <a:bodyPr wrap="square">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In the </a:t>
            </a:r>
            <a:r>
              <a:rPr lang="en-US" altLang="zh-TW" sz="1400" dirty="0" err="1">
                <a:solidFill>
                  <a:srgbClr val="FF0000"/>
                </a:solidFill>
                <a:latin typeface="Times New Roman" panose="02020603050405020304" pitchFamily="18" charset="0"/>
                <a:cs typeface="Times New Roman" panose="02020603050405020304" pitchFamily="18" charset="0"/>
              </a:rPr>
              <a:t>ExpandS</a:t>
            </a:r>
            <a:r>
              <a:rPr lang="en-US" altLang="zh-TW" sz="1400" dirty="0">
                <a:solidFill>
                  <a:srgbClr val="FF0000"/>
                </a:solidFill>
                <a:latin typeface="Times New Roman" panose="02020603050405020304" pitchFamily="18" charset="0"/>
                <a:cs typeface="Times New Roman" panose="02020603050405020304" pitchFamily="18" charset="0"/>
              </a:rPr>
              <a:t> mode, the required delay introduced by the multiplexer is calculated as 36.91 – 0.89 = 36.02 ns.</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4E175D87-26A7-4244-8736-9F4C8FF76C29}"/>
              </a:ext>
            </a:extLst>
          </p:cNvPr>
          <p:cNvSpPr/>
          <p:nvPr/>
        </p:nvSpPr>
        <p:spPr>
          <a:xfrm>
            <a:off x="4736850" y="1155006"/>
            <a:ext cx="288000" cy="504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BA868CF3-6B08-4337-B8C3-D25D6657EC0D}"/>
              </a:ext>
            </a:extLst>
          </p:cNvPr>
          <p:cNvSpPr/>
          <p:nvPr/>
        </p:nvSpPr>
        <p:spPr>
          <a:xfrm>
            <a:off x="8463374" y="1155006"/>
            <a:ext cx="288000" cy="47600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954682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7296923" cy="400110"/>
            <a:chOff x="568442" y="319364"/>
            <a:chExt cx="7296923"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719940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Circuit Optimization — Replacing Multiplexers with Shift Registers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114</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8299277"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original Sampler modules used multiplexers for data selection.</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This optimization replaces the selection logic with a shift register-based structure.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Effectively reduces logic utilization and simplifies control flow.</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Supports five operation modes, each tailored for different data flow requirements.</a:t>
            </a:r>
            <a:endParaRPr lang="zh-TW" altLang="en-US" dirty="0">
              <a:latin typeface="Times New Roman" panose="02020603050405020304" pitchFamily="18" charset="0"/>
              <a:cs typeface="Times New Roman" panose="02020603050405020304" pitchFamily="18" charset="0"/>
            </a:endParaRPr>
          </a:p>
        </p:txBody>
      </p:sp>
      <p:graphicFrame>
        <p:nvGraphicFramePr>
          <p:cNvPr id="12" name="表格 11">
            <a:extLst>
              <a:ext uri="{FF2B5EF4-FFF2-40B4-BE49-F238E27FC236}">
                <a16:creationId xmlns:a16="http://schemas.microsoft.com/office/drawing/2014/main" id="{2F5A9443-0BCC-4EBC-99BE-83F0DE984C12}"/>
              </a:ext>
            </a:extLst>
          </p:cNvPr>
          <p:cNvGraphicFramePr>
            <a:graphicFrameLocks noGrp="1"/>
          </p:cNvGraphicFramePr>
          <p:nvPr>
            <p:extLst>
              <p:ext uri="{D42A27DB-BD31-4B8C-83A1-F6EECF244321}">
                <p14:modId xmlns:p14="http://schemas.microsoft.com/office/powerpoint/2010/main" val="1428688207"/>
              </p:ext>
            </p:extLst>
          </p:nvPr>
        </p:nvGraphicFramePr>
        <p:xfrm>
          <a:off x="1162050" y="3215041"/>
          <a:ext cx="8439150" cy="3016272"/>
        </p:xfrm>
        <a:graphic>
          <a:graphicData uri="http://schemas.openxmlformats.org/drawingml/2006/table">
            <a:tbl>
              <a:tblPr firstRow="1" bandRow="1">
                <a:tableStyleId>{5C22544A-7EE6-4342-B048-85BDC9FD1C3A}</a:tableStyleId>
              </a:tblPr>
              <a:tblGrid>
                <a:gridCol w="1948632">
                  <a:extLst>
                    <a:ext uri="{9D8B030D-6E8A-4147-A177-3AD203B41FA5}">
                      <a16:colId xmlns:a16="http://schemas.microsoft.com/office/drawing/2014/main" val="2950784667"/>
                    </a:ext>
                  </a:extLst>
                </a:gridCol>
                <a:gridCol w="4802688">
                  <a:extLst>
                    <a:ext uri="{9D8B030D-6E8A-4147-A177-3AD203B41FA5}">
                      <a16:colId xmlns:a16="http://schemas.microsoft.com/office/drawing/2014/main" val="3392649446"/>
                    </a:ext>
                  </a:extLst>
                </a:gridCol>
                <a:gridCol w="1687830">
                  <a:extLst>
                    <a:ext uri="{9D8B030D-6E8A-4147-A177-3AD203B41FA5}">
                      <a16:colId xmlns:a16="http://schemas.microsoft.com/office/drawing/2014/main" val="1981261293"/>
                    </a:ext>
                  </a:extLst>
                </a:gridCol>
              </a:tblGrid>
              <a:tr h="502712">
                <a:tc>
                  <a:txBody>
                    <a:bodyPr/>
                    <a:lstStyle/>
                    <a:p>
                      <a:pPr algn="ct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Shift Register Behavior</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 Bits</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502712">
                <a:tc>
                  <a:txBody>
                    <a:bodyPr/>
                    <a:lstStyle/>
                    <a:p>
                      <a:pPr algn="ct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8'd0, </a:t>
                      </a:r>
                      <a:r>
                        <a:rPr lang="en-US" altLang="zh-TW" sz="12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[1087:8]}</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502712">
                <a:tc>
                  <a:txBody>
                    <a:bodyPr/>
                    <a:lstStyle/>
                    <a:p>
                      <a:pPr algn="ct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[1343:48]}</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502712">
                <a:tc>
                  <a:txBody>
                    <a:bodyPr/>
                    <a:lstStyle/>
                    <a:p>
                      <a:pPr algn="ct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ExpandMASK</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36'd0,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[1087:36]}</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502712">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SampleInBall_0</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64'd0,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[1087:64]}</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02712">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SampleInBall_1</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8'd0,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[1087:8]}</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bl>
          </a:graphicData>
        </a:graphic>
      </p:graphicFrame>
    </p:spTree>
    <p:extLst>
      <p:ext uri="{BB962C8B-B14F-4D97-AF65-F5344CB8AC3E}">
        <p14:creationId xmlns:p14="http://schemas.microsoft.com/office/powerpoint/2010/main" val="15326456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520248" cy="400110"/>
            <a:chOff x="568442" y="319364"/>
            <a:chExt cx="352024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4227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6D10683-80A8-4E84-8729-8842D4E5D799}"/>
              </a:ext>
            </a:extLst>
          </p:cNvPr>
          <p:cNvPicPr>
            <a:picLocks noChangeAspect="1"/>
          </p:cNvPicPr>
          <p:nvPr/>
        </p:nvPicPr>
        <p:blipFill>
          <a:blip r:embed="rId3"/>
          <a:stretch>
            <a:fillRect/>
          </a:stretch>
        </p:blipFill>
        <p:spPr>
          <a:xfrm>
            <a:off x="336000" y="1092090"/>
            <a:ext cx="11520000" cy="5028667"/>
          </a:xfrm>
          <a:prstGeom prst="rect">
            <a:avLst/>
          </a:prstGeom>
        </p:spPr>
      </p:pic>
    </p:spTree>
    <p:extLst>
      <p:ext uri="{BB962C8B-B14F-4D97-AF65-F5344CB8AC3E}">
        <p14:creationId xmlns:p14="http://schemas.microsoft.com/office/powerpoint/2010/main" val="26549607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927D95D-4A1C-4CC0-AF64-2B48EB3C25D7}"/>
              </a:ext>
            </a:extLst>
          </p:cNvPr>
          <p:cNvPicPr>
            <a:picLocks noChangeAspect="1"/>
          </p:cNvPicPr>
          <p:nvPr/>
        </p:nvPicPr>
        <p:blipFill>
          <a:blip r:embed="rId3"/>
          <a:stretch>
            <a:fillRect/>
          </a:stretch>
        </p:blipFill>
        <p:spPr>
          <a:xfrm>
            <a:off x="568442" y="1275365"/>
            <a:ext cx="10800000" cy="1904873"/>
          </a:xfrm>
          <a:prstGeom prst="rect">
            <a:avLst/>
          </a:prstGeom>
        </p:spPr>
      </p:pic>
      <p:pic>
        <p:nvPicPr>
          <p:cNvPr id="6" name="圖片 5">
            <a:extLst>
              <a:ext uri="{FF2B5EF4-FFF2-40B4-BE49-F238E27FC236}">
                <a16:creationId xmlns:a16="http://schemas.microsoft.com/office/drawing/2014/main" id="{B7637AEF-F2EF-40DE-8301-8BF8C364AC2D}"/>
              </a:ext>
            </a:extLst>
          </p:cNvPr>
          <p:cNvPicPr>
            <a:picLocks noChangeAspect="1"/>
          </p:cNvPicPr>
          <p:nvPr/>
        </p:nvPicPr>
        <p:blipFill>
          <a:blip r:embed="rId4"/>
          <a:stretch>
            <a:fillRect/>
          </a:stretch>
        </p:blipFill>
        <p:spPr>
          <a:xfrm>
            <a:off x="568442" y="3677763"/>
            <a:ext cx="10800000" cy="1894538"/>
          </a:xfrm>
          <a:prstGeom prst="rect">
            <a:avLst/>
          </a:prstGeom>
        </p:spPr>
      </p:pic>
    </p:spTree>
    <p:extLst>
      <p:ext uri="{BB962C8B-B14F-4D97-AF65-F5344CB8AC3E}">
        <p14:creationId xmlns:p14="http://schemas.microsoft.com/office/powerpoint/2010/main" val="39122776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5B139E0D-3917-4BBD-A258-B6E2A2E52CD5}"/>
              </a:ext>
            </a:extLst>
          </p:cNvPr>
          <p:cNvPicPr>
            <a:picLocks noChangeAspect="1"/>
          </p:cNvPicPr>
          <p:nvPr/>
        </p:nvPicPr>
        <p:blipFill>
          <a:blip r:embed="rId3"/>
          <a:stretch>
            <a:fillRect/>
          </a:stretch>
        </p:blipFill>
        <p:spPr>
          <a:xfrm>
            <a:off x="568442" y="3668614"/>
            <a:ext cx="10800000" cy="1893544"/>
          </a:xfrm>
          <a:prstGeom prst="rect">
            <a:avLst/>
          </a:prstGeom>
        </p:spPr>
      </p:pic>
      <p:pic>
        <p:nvPicPr>
          <p:cNvPr id="2" name="圖片 1">
            <a:extLst>
              <a:ext uri="{FF2B5EF4-FFF2-40B4-BE49-F238E27FC236}">
                <a16:creationId xmlns:a16="http://schemas.microsoft.com/office/drawing/2014/main" id="{1B52BFB5-9A0E-4126-A1FB-26E05EFC7559}"/>
              </a:ext>
            </a:extLst>
          </p:cNvPr>
          <p:cNvPicPr>
            <a:picLocks noChangeAspect="1"/>
          </p:cNvPicPr>
          <p:nvPr/>
        </p:nvPicPr>
        <p:blipFill>
          <a:blip r:embed="rId4"/>
          <a:stretch>
            <a:fillRect/>
          </a:stretch>
        </p:blipFill>
        <p:spPr>
          <a:xfrm>
            <a:off x="568442" y="1122022"/>
            <a:ext cx="10800000" cy="2107870"/>
          </a:xfrm>
          <a:prstGeom prst="rect">
            <a:avLst/>
          </a:prstGeom>
        </p:spPr>
      </p:pic>
    </p:spTree>
    <p:extLst>
      <p:ext uri="{BB962C8B-B14F-4D97-AF65-F5344CB8AC3E}">
        <p14:creationId xmlns:p14="http://schemas.microsoft.com/office/powerpoint/2010/main" val="33876386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B421A88D-A4E8-47DD-A653-6C9F2B30F529}"/>
              </a:ext>
            </a:extLst>
          </p:cNvPr>
          <p:cNvPicPr>
            <a:picLocks noChangeAspect="1"/>
          </p:cNvPicPr>
          <p:nvPr/>
        </p:nvPicPr>
        <p:blipFill>
          <a:blip r:embed="rId3"/>
          <a:stretch>
            <a:fillRect/>
          </a:stretch>
        </p:blipFill>
        <p:spPr>
          <a:xfrm>
            <a:off x="566030" y="1321267"/>
            <a:ext cx="10800000" cy="2107733"/>
          </a:xfrm>
          <a:prstGeom prst="rect">
            <a:avLst/>
          </a:prstGeom>
        </p:spPr>
      </p:pic>
      <p:pic>
        <p:nvPicPr>
          <p:cNvPr id="5" name="圖片 4">
            <a:extLst>
              <a:ext uri="{FF2B5EF4-FFF2-40B4-BE49-F238E27FC236}">
                <a16:creationId xmlns:a16="http://schemas.microsoft.com/office/drawing/2014/main" id="{BC669781-20CB-4B3F-A041-2E7CCBE3D5DD}"/>
              </a:ext>
            </a:extLst>
          </p:cNvPr>
          <p:cNvPicPr>
            <a:picLocks noChangeAspect="1"/>
          </p:cNvPicPr>
          <p:nvPr/>
        </p:nvPicPr>
        <p:blipFill>
          <a:blip r:embed="rId4"/>
          <a:stretch>
            <a:fillRect/>
          </a:stretch>
        </p:blipFill>
        <p:spPr>
          <a:xfrm>
            <a:off x="566030" y="4066967"/>
            <a:ext cx="10800000" cy="2100946"/>
          </a:xfrm>
          <a:prstGeom prst="rect">
            <a:avLst/>
          </a:prstGeom>
        </p:spPr>
      </p:pic>
    </p:spTree>
    <p:extLst>
      <p:ext uri="{BB962C8B-B14F-4D97-AF65-F5344CB8AC3E}">
        <p14:creationId xmlns:p14="http://schemas.microsoft.com/office/powerpoint/2010/main" val="40135343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F26ACB0E-A2BC-4B22-B3BD-3AB7CF4239C4}"/>
              </a:ext>
            </a:extLst>
          </p:cNvPr>
          <p:cNvPicPr>
            <a:picLocks noChangeAspect="1"/>
          </p:cNvPicPr>
          <p:nvPr/>
        </p:nvPicPr>
        <p:blipFill>
          <a:blip r:embed="rId3"/>
          <a:stretch>
            <a:fillRect/>
          </a:stretch>
        </p:blipFill>
        <p:spPr>
          <a:xfrm>
            <a:off x="568442" y="1305341"/>
            <a:ext cx="10800000" cy="2123659"/>
          </a:xfrm>
          <a:prstGeom prst="rect">
            <a:avLst/>
          </a:prstGeom>
        </p:spPr>
      </p:pic>
      <p:pic>
        <p:nvPicPr>
          <p:cNvPr id="3" name="圖片 2">
            <a:extLst>
              <a:ext uri="{FF2B5EF4-FFF2-40B4-BE49-F238E27FC236}">
                <a16:creationId xmlns:a16="http://schemas.microsoft.com/office/drawing/2014/main" id="{850277DF-6802-4C46-B99D-5276F0BB7B48}"/>
              </a:ext>
            </a:extLst>
          </p:cNvPr>
          <p:cNvPicPr>
            <a:picLocks noChangeAspect="1"/>
          </p:cNvPicPr>
          <p:nvPr/>
        </p:nvPicPr>
        <p:blipFill>
          <a:blip r:embed="rId4"/>
          <a:stretch>
            <a:fillRect/>
          </a:stretch>
        </p:blipFill>
        <p:spPr>
          <a:xfrm>
            <a:off x="568442" y="4051041"/>
            <a:ext cx="10800000" cy="2112303"/>
          </a:xfrm>
          <a:prstGeom prst="rect">
            <a:avLst/>
          </a:prstGeom>
        </p:spPr>
      </p:pic>
    </p:spTree>
    <p:extLst>
      <p:ext uri="{BB962C8B-B14F-4D97-AF65-F5344CB8AC3E}">
        <p14:creationId xmlns:p14="http://schemas.microsoft.com/office/powerpoint/2010/main" val="912923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
        <p:nvSpPr>
          <p:cNvPr id="2" name="投影片編號版面配置區 1">
            <a:extLst>
              <a:ext uri="{FF2B5EF4-FFF2-40B4-BE49-F238E27FC236}">
                <a16:creationId xmlns:a16="http://schemas.microsoft.com/office/drawing/2014/main" id="{4B180F6A-87B8-F361-EC9A-8B42456E53A3}"/>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Tree>
    <p:extLst>
      <p:ext uri="{BB962C8B-B14F-4D97-AF65-F5344CB8AC3E}">
        <p14:creationId xmlns:p14="http://schemas.microsoft.com/office/powerpoint/2010/main" val="4237934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5259507" cy="400110"/>
            <a:chOff x="568442" y="319364"/>
            <a:chExt cx="5259507"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51619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93771F4A-55A1-407F-ABCB-7DB0FBF944BE}"/>
              </a:ext>
            </a:extLst>
          </p:cNvPr>
          <p:cNvPicPr>
            <a:picLocks noChangeAspect="1"/>
          </p:cNvPicPr>
          <p:nvPr/>
        </p:nvPicPr>
        <p:blipFill>
          <a:blip r:embed="rId3"/>
          <a:stretch>
            <a:fillRect/>
          </a:stretch>
        </p:blipFill>
        <p:spPr>
          <a:xfrm>
            <a:off x="568442" y="1337177"/>
            <a:ext cx="10800000" cy="1904882"/>
          </a:xfrm>
          <a:prstGeom prst="rect">
            <a:avLst/>
          </a:prstGeom>
        </p:spPr>
      </p:pic>
      <p:pic>
        <p:nvPicPr>
          <p:cNvPr id="3" name="圖片 2">
            <a:extLst>
              <a:ext uri="{FF2B5EF4-FFF2-40B4-BE49-F238E27FC236}">
                <a16:creationId xmlns:a16="http://schemas.microsoft.com/office/drawing/2014/main" id="{AADE1CF7-3950-4227-957B-562F33255450}"/>
              </a:ext>
            </a:extLst>
          </p:cNvPr>
          <p:cNvPicPr>
            <a:picLocks noChangeAspect="1"/>
          </p:cNvPicPr>
          <p:nvPr/>
        </p:nvPicPr>
        <p:blipFill>
          <a:blip r:embed="rId4"/>
          <a:stretch>
            <a:fillRect/>
          </a:stretch>
        </p:blipFill>
        <p:spPr>
          <a:xfrm>
            <a:off x="568442" y="3737862"/>
            <a:ext cx="10800000" cy="1884906"/>
          </a:xfrm>
          <a:prstGeom prst="rect">
            <a:avLst/>
          </a:prstGeom>
        </p:spPr>
      </p:pic>
    </p:spTree>
    <p:extLst>
      <p:ext uri="{BB962C8B-B14F-4D97-AF65-F5344CB8AC3E}">
        <p14:creationId xmlns:p14="http://schemas.microsoft.com/office/powerpoint/2010/main" val="3830658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5259507" cy="400110"/>
            <a:chOff x="568442" y="319364"/>
            <a:chExt cx="5259507"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51619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F37060F8-6C50-439E-819D-4E30B7B29399}"/>
              </a:ext>
            </a:extLst>
          </p:cNvPr>
          <p:cNvPicPr>
            <a:picLocks noChangeAspect="1"/>
          </p:cNvPicPr>
          <p:nvPr/>
        </p:nvPicPr>
        <p:blipFill>
          <a:blip r:embed="rId3"/>
          <a:stretch>
            <a:fillRect/>
          </a:stretch>
        </p:blipFill>
        <p:spPr>
          <a:xfrm>
            <a:off x="568442" y="1328377"/>
            <a:ext cx="10800000" cy="1894538"/>
          </a:xfrm>
          <a:prstGeom prst="rect">
            <a:avLst/>
          </a:prstGeom>
        </p:spPr>
      </p:pic>
      <p:pic>
        <p:nvPicPr>
          <p:cNvPr id="4" name="圖片 3">
            <a:extLst>
              <a:ext uri="{FF2B5EF4-FFF2-40B4-BE49-F238E27FC236}">
                <a16:creationId xmlns:a16="http://schemas.microsoft.com/office/drawing/2014/main" id="{8C44D5D6-AA62-48FE-B548-900ECC26EEF9}"/>
              </a:ext>
            </a:extLst>
          </p:cNvPr>
          <p:cNvPicPr>
            <a:picLocks noChangeAspect="1"/>
          </p:cNvPicPr>
          <p:nvPr/>
        </p:nvPicPr>
        <p:blipFill>
          <a:blip r:embed="rId4"/>
          <a:stretch>
            <a:fillRect/>
          </a:stretch>
        </p:blipFill>
        <p:spPr>
          <a:xfrm>
            <a:off x="568442" y="3860392"/>
            <a:ext cx="10800000" cy="1896530"/>
          </a:xfrm>
          <a:prstGeom prst="rect">
            <a:avLst/>
          </a:prstGeom>
        </p:spPr>
      </p:pic>
    </p:spTree>
    <p:extLst>
      <p:ext uri="{BB962C8B-B14F-4D97-AF65-F5344CB8AC3E}">
        <p14:creationId xmlns:p14="http://schemas.microsoft.com/office/powerpoint/2010/main" val="34213119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5140884" cy="400110"/>
            <a:chOff x="568442" y="319364"/>
            <a:chExt cx="5140884"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504336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B688E837-26EE-4F4D-A792-9DC40E9B8F9B}"/>
              </a:ext>
            </a:extLst>
          </p:cNvPr>
          <p:cNvPicPr>
            <a:picLocks noChangeAspect="1"/>
          </p:cNvPicPr>
          <p:nvPr/>
        </p:nvPicPr>
        <p:blipFill>
          <a:blip r:embed="rId3"/>
          <a:stretch>
            <a:fillRect/>
          </a:stretch>
        </p:blipFill>
        <p:spPr>
          <a:xfrm>
            <a:off x="568442" y="1888394"/>
            <a:ext cx="10800000" cy="2116869"/>
          </a:xfrm>
          <a:prstGeom prst="rect">
            <a:avLst/>
          </a:prstGeom>
        </p:spPr>
      </p:pic>
    </p:spTree>
    <p:extLst>
      <p:ext uri="{BB962C8B-B14F-4D97-AF65-F5344CB8AC3E}">
        <p14:creationId xmlns:p14="http://schemas.microsoft.com/office/powerpoint/2010/main" val="42297997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036141" cy="400110"/>
            <a:chOff x="568442" y="319364"/>
            <a:chExt cx="303614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93862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Design Compiler – 18.3 ns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68CD7F50-7458-41A7-B2F5-04ADD5A7F486}"/>
              </a:ext>
            </a:extLst>
          </p:cNvPr>
          <p:cNvPicPr>
            <a:picLocks noChangeAspect="1"/>
          </p:cNvPicPr>
          <p:nvPr/>
        </p:nvPicPr>
        <p:blipFill>
          <a:blip r:embed="rId3"/>
          <a:stretch>
            <a:fillRect/>
          </a:stretch>
        </p:blipFill>
        <p:spPr>
          <a:xfrm>
            <a:off x="568442" y="986339"/>
            <a:ext cx="6649378" cy="1952898"/>
          </a:xfrm>
          <a:prstGeom prst="rect">
            <a:avLst/>
          </a:prstGeom>
        </p:spPr>
      </p:pic>
      <p:pic>
        <p:nvPicPr>
          <p:cNvPr id="5" name="圖片 4">
            <a:extLst>
              <a:ext uri="{FF2B5EF4-FFF2-40B4-BE49-F238E27FC236}">
                <a16:creationId xmlns:a16="http://schemas.microsoft.com/office/drawing/2014/main" id="{45439E4C-A334-42D7-AF00-F7F9CA4A496B}"/>
              </a:ext>
            </a:extLst>
          </p:cNvPr>
          <p:cNvPicPr>
            <a:picLocks noChangeAspect="1"/>
          </p:cNvPicPr>
          <p:nvPr/>
        </p:nvPicPr>
        <p:blipFill>
          <a:blip r:embed="rId4"/>
          <a:stretch>
            <a:fillRect/>
          </a:stretch>
        </p:blipFill>
        <p:spPr>
          <a:xfrm>
            <a:off x="7340035" y="983744"/>
            <a:ext cx="4048690" cy="3219899"/>
          </a:xfrm>
          <a:prstGeom prst="rect">
            <a:avLst/>
          </a:prstGeom>
        </p:spPr>
      </p:pic>
      <p:sp>
        <p:nvSpPr>
          <p:cNvPr id="7" name="矩形 6">
            <a:extLst>
              <a:ext uri="{FF2B5EF4-FFF2-40B4-BE49-F238E27FC236}">
                <a16:creationId xmlns:a16="http://schemas.microsoft.com/office/drawing/2014/main" id="{E2E596C7-AD71-40D0-A9B8-036EC309E1A8}"/>
              </a:ext>
            </a:extLst>
          </p:cNvPr>
          <p:cNvSpPr/>
          <p:nvPr/>
        </p:nvSpPr>
        <p:spPr>
          <a:xfrm>
            <a:off x="6302493" y="2352883"/>
            <a:ext cx="612658" cy="1624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9B7E7932-B612-4E3A-90DB-7F6469A8E55F}"/>
              </a:ext>
            </a:extLst>
          </p:cNvPr>
          <p:cNvSpPr/>
          <p:nvPr/>
        </p:nvSpPr>
        <p:spPr>
          <a:xfrm>
            <a:off x="10036292" y="3628742"/>
            <a:ext cx="1222257" cy="1812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6FC32BD6-3B33-4464-8AF2-5915B71B5B34}"/>
                  </a:ext>
                </a:extLst>
              </p:cNvPr>
              <p:cNvGraphicFramePr>
                <a:graphicFrameLocks noGrp="1"/>
              </p:cNvGraphicFramePr>
              <p:nvPr>
                <p:extLst>
                  <p:ext uri="{D42A27DB-BD31-4B8C-83A1-F6EECF244321}">
                    <p14:modId xmlns:p14="http://schemas.microsoft.com/office/powerpoint/2010/main" val="3144581309"/>
                  </p:ext>
                </p:extLst>
              </p:nvPr>
            </p:nvGraphicFramePr>
            <p:xfrm>
              <a:off x="720898" y="4506682"/>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TSMC 0.18</a:t>
                          </a:r>
                          <a14:m>
                            <m:oMath xmlns:m="http://schemas.openxmlformats.org/officeDocument/2006/math">
                              <m:r>
                                <a:rPr lang="en-US" altLang="zh-TW" sz="1800" b="0" i="0" kern="100" smtClean="0">
                                  <a:effectLst/>
                                  <a:latin typeface="Cambria Math" panose="02040503050406030204" pitchFamily="18" charset="0"/>
                                  <a:ea typeface="標楷體" panose="03000509000000000000" pitchFamily="65" charset="-120"/>
                                  <a:cs typeface="Times New Roman" panose="02020603050405020304" pitchFamily="18" charset="0"/>
                                </a:rPr>
                                <m:t> </m:t>
                              </m:r>
                              <m:r>
                                <a:rPr lang="zh-TW" altLang="en-US" sz="1800" i="1" kern="100" smtClean="0">
                                  <a:effectLst/>
                                  <a:latin typeface="Cambria Math" panose="02040503050406030204" pitchFamily="18" charset="0"/>
                                  <a:ea typeface="標楷體" panose="03000509000000000000" pitchFamily="65" charset="-120"/>
                                  <a:cs typeface="Times New Roman" panose="02020603050405020304" pitchFamily="18" charset="0"/>
                                </a:rPr>
                                <m:t>𝜇</m:t>
                              </m:r>
                              <m:r>
                                <a:rPr lang="en-US" altLang="zh-TW" sz="1800" b="0" i="1" kern="100" smtClean="0">
                                  <a:effectLst/>
                                  <a:latin typeface="Cambria Math" panose="02040503050406030204" pitchFamily="18" charset="0"/>
                                  <a:ea typeface="標楷體" panose="03000509000000000000" pitchFamily="65" charset="-120"/>
                                  <a:cs typeface="Times New Roman" panose="02020603050405020304" pitchFamily="18" charset="0"/>
                                </a:rPr>
                                <m:t>𝑚</m:t>
                              </m:r>
                            </m:oMath>
                          </a14:m>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Cell-base  Library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Multiplexer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Shift Register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37903</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39774</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49.3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18.3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Choice>
        <mc:Fallback xmlns="">
          <p:graphicFrame>
            <p:nvGraphicFramePr>
              <p:cNvPr id="9" name="表格 8">
                <a:extLst>
                  <a:ext uri="{FF2B5EF4-FFF2-40B4-BE49-F238E27FC236}">
                    <a16:creationId xmlns:a16="http://schemas.microsoft.com/office/drawing/2014/main" id="{6FC32BD6-3B33-4464-8AF2-5915B71B5B34}"/>
                  </a:ext>
                </a:extLst>
              </p:cNvPr>
              <p:cNvGraphicFramePr>
                <a:graphicFrameLocks noGrp="1"/>
              </p:cNvGraphicFramePr>
              <p:nvPr>
                <p:extLst>
                  <p:ext uri="{D42A27DB-BD31-4B8C-83A1-F6EECF244321}">
                    <p14:modId xmlns:p14="http://schemas.microsoft.com/office/powerpoint/2010/main" val="3144581309"/>
                  </p:ext>
                </p:extLst>
              </p:nvPr>
            </p:nvGraphicFramePr>
            <p:xfrm>
              <a:off x="720898" y="4506682"/>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endParaRPr lang="zh-TW"/>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75" t="-1408" r="-226" b="-314085"/>
                          </a:stretch>
                        </a:blip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Multiplexer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Shift Register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37903</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39774</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49.3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18.3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Fallback>
      </mc:AlternateContent>
      <p:sp>
        <p:nvSpPr>
          <p:cNvPr id="10" name="矩形 9">
            <a:extLst>
              <a:ext uri="{FF2B5EF4-FFF2-40B4-BE49-F238E27FC236}">
                <a16:creationId xmlns:a16="http://schemas.microsoft.com/office/drawing/2014/main" id="{C6E0E9DB-1E9C-44F0-B3D5-342457D1666B}"/>
              </a:ext>
            </a:extLst>
          </p:cNvPr>
          <p:cNvSpPr/>
          <p:nvPr/>
        </p:nvSpPr>
        <p:spPr>
          <a:xfrm>
            <a:off x="730429" y="5805825"/>
            <a:ext cx="8100000" cy="4362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56B93A67-3D71-4BAF-94BC-BCFBCEC82B1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3100" y="5663947"/>
            <a:ext cx="720000" cy="720000"/>
          </a:xfrm>
          <a:prstGeom prst="rect">
            <a:avLst/>
          </a:prstGeom>
        </p:spPr>
      </p:pic>
      <p:sp>
        <p:nvSpPr>
          <p:cNvPr id="12" name="文字方塊 11">
            <a:extLst>
              <a:ext uri="{FF2B5EF4-FFF2-40B4-BE49-F238E27FC236}">
                <a16:creationId xmlns:a16="http://schemas.microsoft.com/office/drawing/2014/main" id="{1B7750FA-E4A8-4B57-8925-424CBC939250}"/>
              </a:ext>
            </a:extLst>
          </p:cNvPr>
          <p:cNvSpPr txBox="1"/>
          <p:nvPr/>
        </p:nvSpPr>
        <p:spPr>
          <a:xfrm>
            <a:off x="568442" y="3114790"/>
            <a:ext cx="6174832"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19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36040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131773" cy="400110"/>
            <a:chOff x="568442" y="319364"/>
            <a:chExt cx="113177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03425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DC Bug</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矩形 8">
            <a:extLst>
              <a:ext uri="{FF2B5EF4-FFF2-40B4-BE49-F238E27FC236}">
                <a16:creationId xmlns:a16="http://schemas.microsoft.com/office/drawing/2014/main" id="{6BA3C06C-DCA1-4A7E-919A-FB1590080806}"/>
              </a:ext>
            </a:extLst>
          </p:cNvPr>
          <p:cNvSpPr/>
          <p:nvPr/>
        </p:nvSpPr>
        <p:spPr>
          <a:xfrm>
            <a:off x="720898" y="518117"/>
            <a:ext cx="11267902" cy="5978816"/>
          </a:xfrm>
          <a:prstGeom prst="rect">
            <a:avLst/>
          </a:prstGeom>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performing synthesis in Design Compiler (DC), remember to remove Chinese comments from the .v files.</a:t>
            </a: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a:lnSpc>
                <a:spcPct val="200000"/>
              </a:lnSpc>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Avoid declaring input/output ports using the result of $clog2 applied to two variable parameters.</a:t>
            </a: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Check for multiple matching testbench files before importing from ncverilog.log to prevent </a:t>
            </a:r>
            <a:r>
              <a:rPr lang="en-US" altLang="zh-TW" dirty="0" err="1">
                <a:latin typeface="Times New Roman" panose="02020603050405020304" pitchFamily="18" charset="0"/>
                <a:cs typeface="Times New Roman" panose="02020603050405020304" pitchFamily="18" charset="0"/>
              </a:rPr>
              <a:t>errors.ncvlog</a:t>
            </a:r>
            <a:r>
              <a:rPr lang="en-US" altLang="zh-TW" dirty="0">
                <a:latin typeface="Times New Roman" panose="02020603050405020304" pitchFamily="18" charset="0"/>
                <a:cs typeface="Times New Roman" panose="02020603050405020304" pitchFamily="18" charset="0"/>
              </a:rPr>
              <a:t>: </a:t>
            </a:r>
          </a:p>
          <a:p>
            <a:pPr marL="342900" indent="-342900">
              <a:lnSpc>
                <a:spcPct val="200000"/>
              </a:lnSpc>
              <a:buFont typeface="Wingdings" panose="05000000000000000000" pitchFamily="2" charset="2"/>
              <a:buChar char="ü"/>
            </a:pPr>
            <a:r>
              <a:rPr lang="en-US" altLang="zh-TW" sz="1600" b="1" dirty="0">
                <a:latin typeface="Times New Roman" panose="02020603050405020304" pitchFamily="18" charset="0"/>
                <a:cs typeface="Times New Roman" panose="02020603050405020304" pitchFamily="18" charset="0"/>
              </a:rPr>
              <a:t>*E,MNPDEC: Module name (</a:t>
            </a:r>
            <a:r>
              <a:rPr lang="en-US" altLang="zh-TW" sz="1600" b="1" dirty="0" err="1">
                <a:latin typeface="Times New Roman" panose="02020603050405020304" pitchFamily="18" charset="0"/>
                <a:cs typeface="Times New Roman" panose="02020603050405020304" pitchFamily="18" charset="0"/>
              </a:rPr>
              <a:t>Sampler_tb</a:t>
            </a:r>
            <a:r>
              <a:rPr lang="en-US" altLang="zh-TW" sz="1600" b="1" dirty="0">
                <a:latin typeface="Times New Roman" panose="02020603050405020304" pitchFamily="18" charset="0"/>
                <a:cs typeface="Times New Roman" panose="02020603050405020304" pitchFamily="18" charset="0"/>
              </a:rPr>
              <a:t>) previously declared. Use -ALLOWREDEFINITION option for duplicate module names.</a:t>
            </a: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p:txBody>
      </p:sp>
      <p:pic>
        <p:nvPicPr>
          <p:cNvPr id="11" name="圖片 10">
            <a:extLst>
              <a:ext uri="{FF2B5EF4-FFF2-40B4-BE49-F238E27FC236}">
                <a16:creationId xmlns:a16="http://schemas.microsoft.com/office/drawing/2014/main" id="{C5716DCD-52DB-40B9-8E01-B1A2B6C53705}"/>
              </a:ext>
            </a:extLst>
          </p:cNvPr>
          <p:cNvPicPr>
            <a:picLocks noChangeAspect="1"/>
          </p:cNvPicPr>
          <p:nvPr/>
        </p:nvPicPr>
        <p:blipFill>
          <a:blip r:embed="rId3"/>
          <a:stretch>
            <a:fillRect/>
          </a:stretch>
        </p:blipFill>
        <p:spPr>
          <a:xfrm>
            <a:off x="1200650" y="1034345"/>
            <a:ext cx="2543530" cy="1457528"/>
          </a:xfrm>
          <a:prstGeom prst="rect">
            <a:avLst/>
          </a:prstGeom>
        </p:spPr>
      </p:pic>
      <p:pic>
        <p:nvPicPr>
          <p:cNvPr id="12" name="圖片 11">
            <a:extLst>
              <a:ext uri="{FF2B5EF4-FFF2-40B4-BE49-F238E27FC236}">
                <a16:creationId xmlns:a16="http://schemas.microsoft.com/office/drawing/2014/main" id="{88A1D005-4567-45CA-8314-A0B16262E1B7}"/>
              </a:ext>
            </a:extLst>
          </p:cNvPr>
          <p:cNvPicPr>
            <a:picLocks noChangeAspect="1"/>
          </p:cNvPicPr>
          <p:nvPr/>
        </p:nvPicPr>
        <p:blipFill>
          <a:blip r:embed="rId4"/>
          <a:stretch>
            <a:fillRect/>
          </a:stretch>
        </p:blipFill>
        <p:spPr>
          <a:xfrm>
            <a:off x="5811780" y="1034345"/>
            <a:ext cx="2981846" cy="1460847"/>
          </a:xfrm>
          <a:prstGeom prst="rect">
            <a:avLst/>
          </a:prstGeom>
        </p:spPr>
      </p:pic>
      <p:pic>
        <p:nvPicPr>
          <p:cNvPr id="13" name="圖片 12">
            <a:extLst>
              <a:ext uri="{FF2B5EF4-FFF2-40B4-BE49-F238E27FC236}">
                <a16:creationId xmlns:a16="http://schemas.microsoft.com/office/drawing/2014/main" id="{E87273EB-4F88-4ACC-8ECC-3513EF988119}"/>
              </a:ext>
            </a:extLst>
          </p:cNvPr>
          <p:cNvPicPr>
            <a:picLocks noChangeAspect="1"/>
          </p:cNvPicPr>
          <p:nvPr/>
        </p:nvPicPr>
        <p:blipFill>
          <a:blip r:embed="rId5"/>
          <a:stretch>
            <a:fillRect/>
          </a:stretch>
        </p:blipFill>
        <p:spPr>
          <a:xfrm>
            <a:off x="5811780" y="2541311"/>
            <a:ext cx="5931531" cy="933580"/>
          </a:xfrm>
          <a:prstGeom prst="rect">
            <a:avLst/>
          </a:prstGeom>
        </p:spPr>
      </p:pic>
      <p:pic>
        <p:nvPicPr>
          <p:cNvPr id="14" name="圖片 13">
            <a:extLst>
              <a:ext uri="{FF2B5EF4-FFF2-40B4-BE49-F238E27FC236}">
                <a16:creationId xmlns:a16="http://schemas.microsoft.com/office/drawing/2014/main" id="{25DBBB99-3CDD-4945-87EC-C8753080E6DE}"/>
              </a:ext>
            </a:extLst>
          </p:cNvPr>
          <p:cNvPicPr>
            <a:picLocks noChangeAspect="1"/>
          </p:cNvPicPr>
          <p:nvPr/>
        </p:nvPicPr>
        <p:blipFill>
          <a:blip r:embed="rId6"/>
          <a:stretch>
            <a:fillRect/>
          </a:stretch>
        </p:blipFill>
        <p:spPr>
          <a:xfrm>
            <a:off x="1200650" y="2541311"/>
            <a:ext cx="4563112" cy="933580"/>
          </a:xfrm>
          <a:prstGeom prst="rect">
            <a:avLst/>
          </a:prstGeom>
        </p:spPr>
      </p:pic>
      <p:pic>
        <p:nvPicPr>
          <p:cNvPr id="15" name="圖片 14">
            <a:extLst>
              <a:ext uri="{FF2B5EF4-FFF2-40B4-BE49-F238E27FC236}">
                <a16:creationId xmlns:a16="http://schemas.microsoft.com/office/drawing/2014/main" id="{E084B781-50CB-410F-9E24-CB1B1E3821EB}"/>
              </a:ext>
            </a:extLst>
          </p:cNvPr>
          <p:cNvPicPr>
            <a:picLocks noChangeAspect="1"/>
          </p:cNvPicPr>
          <p:nvPr/>
        </p:nvPicPr>
        <p:blipFill>
          <a:blip r:embed="rId7"/>
          <a:stretch>
            <a:fillRect/>
          </a:stretch>
        </p:blipFill>
        <p:spPr>
          <a:xfrm>
            <a:off x="1200650" y="3840720"/>
            <a:ext cx="4658375" cy="571580"/>
          </a:xfrm>
          <a:prstGeom prst="rect">
            <a:avLst/>
          </a:prstGeom>
        </p:spPr>
      </p:pic>
      <p:pic>
        <p:nvPicPr>
          <p:cNvPr id="16" name="圖片 15">
            <a:extLst>
              <a:ext uri="{FF2B5EF4-FFF2-40B4-BE49-F238E27FC236}">
                <a16:creationId xmlns:a16="http://schemas.microsoft.com/office/drawing/2014/main" id="{931BF2EF-4D5C-41B4-808F-11780D431901}"/>
              </a:ext>
            </a:extLst>
          </p:cNvPr>
          <p:cNvPicPr>
            <a:picLocks noChangeAspect="1"/>
          </p:cNvPicPr>
          <p:nvPr/>
        </p:nvPicPr>
        <p:blipFill>
          <a:blip r:embed="rId8"/>
          <a:stretch>
            <a:fillRect/>
          </a:stretch>
        </p:blipFill>
        <p:spPr>
          <a:xfrm>
            <a:off x="1168504" y="5994584"/>
            <a:ext cx="4595258" cy="701101"/>
          </a:xfrm>
          <a:prstGeom prst="rect">
            <a:avLst/>
          </a:prstGeom>
        </p:spPr>
      </p:pic>
      <p:pic>
        <p:nvPicPr>
          <p:cNvPr id="18" name="圖片 17">
            <a:extLst>
              <a:ext uri="{FF2B5EF4-FFF2-40B4-BE49-F238E27FC236}">
                <a16:creationId xmlns:a16="http://schemas.microsoft.com/office/drawing/2014/main" id="{0C544607-2866-437D-A2A4-DEBAC104A0AD}"/>
              </a:ext>
            </a:extLst>
          </p:cNvPr>
          <p:cNvPicPr>
            <a:picLocks noChangeAspect="1"/>
          </p:cNvPicPr>
          <p:nvPr/>
        </p:nvPicPr>
        <p:blipFill>
          <a:blip r:embed="rId9"/>
          <a:stretch>
            <a:fillRect/>
          </a:stretch>
        </p:blipFill>
        <p:spPr>
          <a:xfrm>
            <a:off x="6096000" y="5604107"/>
            <a:ext cx="2589324" cy="1091578"/>
          </a:xfrm>
          <a:prstGeom prst="rect">
            <a:avLst/>
          </a:prstGeom>
        </p:spPr>
      </p:pic>
    </p:spTree>
    <p:extLst>
      <p:ext uri="{BB962C8B-B14F-4D97-AF65-F5344CB8AC3E}">
        <p14:creationId xmlns:p14="http://schemas.microsoft.com/office/powerpoint/2010/main" val="35157055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454461" cy="400110"/>
            <a:chOff x="568442" y="319364"/>
            <a:chExt cx="34544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3569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How to Use a Testing Platform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125</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6101927"/>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Folder Structure :</a:t>
            </a:r>
            <a:br>
              <a:rPr lang="en-US" altLang="zh-TW" dirty="0">
                <a:latin typeface="Times New Roman" panose="02020603050405020304" pitchFamily="18" charset="0"/>
                <a:cs typeface="Times New Roman" panose="02020603050405020304" pitchFamily="18" charset="0"/>
              </a:rPr>
            </a:br>
            <a:r>
              <a:rPr lang="en-US" altLang="zh-TW" dirty="0" err="1">
                <a:latin typeface="Times New Roman" panose="02020603050405020304" pitchFamily="18" charset="0"/>
                <a:cs typeface="Times New Roman" panose="02020603050405020304" pitchFamily="18" charset="0"/>
              </a:rPr>
              <a:t>ML_DSA_syn</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rPr>
              <a:t>Module_Test_py</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module_name</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(ex.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ExpandA</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SampleInBall</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File :</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test data from ML_DSA_44_excellent_final_clean.py</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Compare with the Memory storage results in the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module_name_testbench_test_code.txt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Verilog for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testing from module_name.py</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sym typeface="Wingdings" panose="05000000000000000000" pitchFamily="2" charset="2"/>
              </a:rPr>
              <a:t>module_name.py  Main test Python file</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EB67576-E41E-4065-87FA-9883B3392C24}"/>
              </a:ext>
            </a:extLst>
          </p:cNvPr>
          <p:cNvPicPr>
            <a:picLocks noChangeAspect="1"/>
          </p:cNvPicPr>
          <p:nvPr/>
        </p:nvPicPr>
        <p:blipFill>
          <a:blip r:embed="rId3"/>
          <a:stretch>
            <a:fillRect/>
          </a:stretch>
        </p:blipFill>
        <p:spPr>
          <a:xfrm>
            <a:off x="1102191" y="5083949"/>
            <a:ext cx="3864448" cy="1424880"/>
          </a:xfrm>
          <a:prstGeom prst="rect">
            <a:avLst/>
          </a:prstGeom>
        </p:spPr>
      </p:pic>
      <p:pic>
        <p:nvPicPr>
          <p:cNvPr id="5" name="圖片 4">
            <a:extLst>
              <a:ext uri="{FF2B5EF4-FFF2-40B4-BE49-F238E27FC236}">
                <a16:creationId xmlns:a16="http://schemas.microsoft.com/office/drawing/2014/main" id="{5CA79DFE-A2D5-4F35-82FB-48AB9ACB7247}"/>
              </a:ext>
            </a:extLst>
          </p:cNvPr>
          <p:cNvPicPr>
            <a:picLocks noChangeAspect="1"/>
          </p:cNvPicPr>
          <p:nvPr/>
        </p:nvPicPr>
        <p:blipFill>
          <a:blip r:embed="rId4"/>
          <a:stretch>
            <a:fillRect/>
          </a:stretch>
        </p:blipFill>
        <p:spPr>
          <a:xfrm>
            <a:off x="5178955" y="5021932"/>
            <a:ext cx="1502771" cy="1486897"/>
          </a:xfrm>
          <a:prstGeom prst="rect">
            <a:avLst/>
          </a:prstGeom>
        </p:spPr>
      </p:pic>
      <p:pic>
        <p:nvPicPr>
          <p:cNvPr id="6" name="圖片 5">
            <a:extLst>
              <a:ext uri="{FF2B5EF4-FFF2-40B4-BE49-F238E27FC236}">
                <a16:creationId xmlns:a16="http://schemas.microsoft.com/office/drawing/2014/main" id="{4F78CE25-0DBC-4A3C-A558-1D8BF4C90F84}"/>
              </a:ext>
            </a:extLst>
          </p:cNvPr>
          <p:cNvPicPr>
            <a:picLocks noChangeAspect="1"/>
          </p:cNvPicPr>
          <p:nvPr/>
        </p:nvPicPr>
        <p:blipFill>
          <a:blip r:embed="rId5"/>
          <a:stretch>
            <a:fillRect/>
          </a:stretch>
        </p:blipFill>
        <p:spPr>
          <a:xfrm>
            <a:off x="6894042" y="4955356"/>
            <a:ext cx="2182372" cy="1553473"/>
          </a:xfrm>
          <a:prstGeom prst="rect">
            <a:avLst/>
          </a:prstGeom>
        </p:spPr>
      </p:pic>
      <p:pic>
        <p:nvPicPr>
          <p:cNvPr id="8" name="圖片 7">
            <a:extLst>
              <a:ext uri="{FF2B5EF4-FFF2-40B4-BE49-F238E27FC236}">
                <a16:creationId xmlns:a16="http://schemas.microsoft.com/office/drawing/2014/main" id="{D5248A2A-7C15-4700-A2F5-5F6624D5709C}"/>
              </a:ext>
            </a:extLst>
          </p:cNvPr>
          <p:cNvPicPr>
            <a:picLocks noChangeAspect="1"/>
          </p:cNvPicPr>
          <p:nvPr/>
        </p:nvPicPr>
        <p:blipFill>
          <a:blip r:embed="rId6"/>
          <a:stretch>
            <a:fillRect/>
          </a:stretch>
        </p:blipFill>
        <p:spPr>
          <a:xfrm>
            <a:off x="9288730" y="4576852"/>
            <a:ext cx="2182372" cy="1902448"/>
          </a:xfrm>
          <a:prstGeom prst="rect">
            <a:avLst/>
          </a:prstGeom>
        </p:spPr>
      </p:pic>
    </p:spTree>
    <p:extLst>
      <p:ext uri="{BB962C8B-B14F-4D97-AF65-F5344CB8AC3E}">
        <p14:creationId xmlns:p14="http://schemas.microsoft.com/office/powerpoint/2010/main" val="16905143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E88904-1E76-1CD6-22DC-07E68B5DACB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4D697D55-F824-A66D-FFA1-249B6074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7F46F87-0DC9-AC92-0C48-E743160B0109}"/>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MACC</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5F1C13B-75C3-C595-91A0-5DE0943CC9A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9CB4F692-F05E-7664-622F-B81C1E39CA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52ED1C7-EA46-F185-124C-9B5CCABDF85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2866ED-4C6A-A6E6-4ACD-47356326503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B3A0D80-A78D-D97C-7C80-915F3F2D3094}"/>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32032EA1-A002-CCF9-C75D-A90C012ADFC4}"/>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40B045A9-6D9C-60DB-0AC5-AC8F954A9CCF}"/>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spTree>
    <p:extLst>
      <p:ext uri="{BB962C8B-B14F-4D97-AF65-F5344CB8AC3E}">
        <p14:creationId xmlns:p14="http://schemas.microsoft.com/office/powerpoint/2010/main" val="5744940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AFCE5C-1B03-F896-419A-63501EDFF85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3389F2-9C5E-A03D-A1C5-DE3C1370ABBC}"/>
              </a:ext>
            </a:extLst>
          </p:cNvPr>
          <p:cNvGrpSpPr/>
          <p:nvPr/>
        </p:nvGrpSpPr>
        <p:grpSpPr>
          <a:xfrm>
            <a:off x="568443" y="319365"/>
            <a:ext cx="3489791" cy="400110"/>
            <a:chOff x="568442" y="319364"/>
            <a:chExt cx="3489791" cy="400111"/>
          </a:xfrm>
        </p:grpSpPr>
        <p:sp>
          <p:nvSpPr>
            <p:cNvPr id="55" name="文本框 23">
              <a:extLst>
                <a:ext uri="{FF2B5EF4-FFF2-40B4-BE49-F238E27FC236}">
                  <a16:creationId xmlns:a16="http://schemas.microsoft.com/office/drawing/2014/main" id="{16471840-B855-03FA-EE9C-2B6C7D43EF08}"/>
                </a:ext>
              </a:extLst>
            </p:cNvPr>
            <p:cNvSpPr txBox="1"/>
            <p:nvPr/>
          </p:nvSpPr>
          <p:spPr>
            <a:xfrm>
              <a:off x="665958" y="319364"/>
              <a:ext cx="339227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MACC (Multiply-Accumulate)</a:t>
              </a:r>
            </a:p>
          </p:txBody>
        </p:sp>
        <p:sp>
          <p:nvSpPr>
            <p:cNvPr id="56" name="等腰三角形 55">
              <a:extLst>
                <a:ext uri="{FF2B5EF4-FFF2-40B4-BE49-F238E27FC236}">
                  <a16:creationId xmlns:a16="http://schemas.microsoft.com/office/drawing/2014/main" id="{E30A6CC6-492B-4995-0B03-F88746B257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AB7C64-8736-779A-24B6-2ECFB1FAD06E}"/>
              </a:ext>
            </a:extLst>
          </p:cNvPr>
          <p:cNvSpPr>
            <a:spLocks noGrp="1"/>
          </p:cNvSpPr>
          <p:nvPr>
            <p:ph type="sldNum" sz="quarter" idx="12"/>
          </p:nvPr>
        </p:nvSpPr>
        <p:spPr/>
        <p:txBody>
          <a:bodyPr/>
          <a:lstStyle/>
          <a:p>
            <a:fld id="{565CE74E-AB26-4998-AD42-012C4C1AD076}" type="slidenum">
              <a:rPr lang="zh-CN" altLang="en-US" smtClean="0"/>
              <a:t>127</a:t>
            </a:fld>
            <a:endParaRPr lang="zh-CN" altLang="en-US" dirty="0"/>
          </a:p>
        </p:txBody>
      </p:sp>
      <p:sp>
        <p:nvSpPr>
          <p:cNvPr id="8" name="文字方塊 7">
            <a:extLst>
              <a:ext uri="{FF2B5EF4-FFF2-40B4-BE49-F238E27FC236}">
                <a16:creationId xmlns:a16="http://schemas.microsoft.com/office/drawing/2014/main" id="{9245A0B4-CE54-B642-5358-E244DE1D9BC3}"/>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F8356694-A3C8-76A7-92AA-38D3835BE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140156930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EB9F71-DFDB-D72C-DC6B-4321F78E3A9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8E4EA21-F365-51D8-F924-D8EF445C61CD}"/>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E4A43588-C74D-6166-BF58-50553756613C}"/>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38C7A484-1E9A-2478-C54A-15D19B64FC6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43EBC09-43A4-02C5-D092-4132F9E98AE0}"/>
              </a:ext>
            </a:extLst>
          </p:cNvPr>
          <p:cNvSpPr>
            <a:spLocks noGrp="1"/>
          </p:cNvSpPr>
          <p:nvPr>
            <p:ph type="sldNum" sz="quarter" idx="12"/>
          </p:nvPr>
        </p:nvSpPr>
        <p:spPr/>
        <p:txBody>
          <a:bodyPr/>
          <a:lstStyle/>
          <a:p>
            <a:fld id="{565CE74E-AB26-4998-AD42-012C4C1AD076}" type="slidenum">
              <a:rPr lang="zh-CN" altLang="en-US" smtClean="0"/>
              <a:t>128</a:t>
            </a:fld>
            <a:endParaRPr lang="zh-CN" altLang="en-US" dirty="0"/>
          </a:p>
        </p:txBody>
      </p:sp>
      <p:pic>
        <p:nvPicPr>
          <p:cNvPr id="5" name="圖片 4">
            <a:extLst>
              <a:ext uri="{FF2B5EF4-FFF2-40B4-BE49-F238E27FC236}">
                <a16:creationId xmlns:a16="http://schemas.microsoft.com/office/drawing/2014/main" id="{B132ACA9-9D04-D595-9A19-11A2B6A56E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5711465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452F87-1BD6-429E-8352-AC08057CA99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994D0F-BABE-CE8F-734A-4E9D72C08499}"/>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D50BC036-3BF5-0280-A039-E6FFC596297D}"/>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1A66BED-F1C1-D944-D072-54310F2BFA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FF0DC35-EF1D-4500-7A83-7E4AE3C3E78E}"/>
              </a:ext>
            </a:extLst>
          </p:cNvPr>
          <p:cNvSpPr>
            <a:spLocks noGrp="1"/>
          </p:cNvSpPr>
          <p:nvPr>
            <p:ph type="sldNum" sz="quarter" idx="12"/>
          </p:nvPr>
        </p:nvSpPr>
        <p:spPr/>
        <p:txBody>
          <a:bodyPr/>
          <a:lstStyle/>
          <a:p>
            <a:fld id="{565CE74E-AB26-4998-AD42-012C4C1AD076}" type="slidenum">
              <a:rPr lang="zh-CN" altLang="en-US" smtClean="0"/>
              <a:t>129</a:t>
            </a:fld>
            <a:endParaRPr lang="zh-CN" altLang="en-US" dirty="0"/>
          </a:p>
        </p:txBody>
      </p:sp>
      <p:graphicFrame>
        <p:nvGraphicFramePr>
          <p:cNvPr id="9" name="表格 8">
            <a:extLst>
              <a:ext uri="{FF2B5EF4-FFF2-40B4-BE49-F238E27FC236}">
                <a16:creationId xmlns:a16="http://schemas.microsoft.com/office/drawing/2014/main" id="{09F7DC66-94B1-1911-5574-BDEAB9E01E22}"/>
              </a:ext>
            </a:extLst>
          </p:cNvPr>
          <p:cNvGraphicFramePr>
            <a:graphicFrameLocks noGrp="1"/>
          </p:cNvGraphicFramePr>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041286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
        <p:nvSpPr>
          <p:cNvPr id="2" name="投影片編號版面配置區 1">
            <a:extLst>
              <a:ext uri="{FF2B5EF4-FFF2-40B4-BE49-F238E27FC236}">
                <a16:creationId xmlns:a16="http://schemas.microsoft.com/office/drawing/2014/main" id="{763E7F79-8817-01E5-5842-AFD81A4256E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spTree>
    <p:extLst>
      <p:ext uri="{BB962C8B-B14F-4D97-AF65-F5344CB8AC3E}">
        <p14:creationId xmlns:p14="http://schemas.microsoft.com/office/powerpoint/2010/main" val="19105352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81CF5E-35EC-F844-9B47-89D5D39E664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28775D-6E24-5368-F96B-ED6C4285FB94}"/>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B30D1439-EE16-5538-0628-0AD2D08D8D7B}"/>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AB68AFD6-086B-0D04-743B-0673A64EC97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D8A8B61-5434-8371-5624-4A7FC74CC013}"/>
              </a:ext>
            </a:extLst>
          </p:cNvPr>
          <p:cNvSpPr>
            <a:spLocks noGrp="1"/>
          </p:cNvSpPr>
          <p:nvPr>
            <p:ph type="sldNum" sz="quarter" idx="12"/>
          </p:nvPr>
        </p:nvSpPr>
        <p:spPr/>
        <p:txBody>
          <a:bodyPr/>
          <a:lstStyle/>
          <a:p>
            <a:fld id="{565CE74E-AB26-4998-AD42-012C4C1AD076}" type="slidenum">
              <a:rPr lang="zh-CN" altLang="en-US" smtClean="0"/>
              <a:t>130</a:t>
            </a:fld>
            <a:endParaRPr lang="zh-CN" altLang="en-US" dirty="0"/>
          </a:p>
        </p:txBody>
      </p:sp>
      <p:pic>
        <p:nvPicPr>
          <p:cNvPr id="4" name="圖片 3">
            <a:extLst>
              <a:ext uri="{FF2B5EF4-FFF2-40B4-BE49-F238E27FC236}">
                <a16:creationId xmlns:a16="http://schemas.microsoft.com/office/drawing/2014/main" id="{E0655827-9F97-FDBA-C7E8-28E78AA0FC5D}"/>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36364255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Future Optimization</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131</a:t>
            </a:fld>
            <a:endParaRPr lang="zh-CN" altLang="en-US" dirty="0"/>
          </a:p>
        </p:txBody>
      </p:sp>
    </p:spTree>
    <p:extLst>
      <p:ext uri="{BB962C8B-B14F-4D97-AF65-F5344CB8AC3E}">
        <p14:creationId xmlns:p14="http://schemas.microsoft.com/office/powerpoint/2010/main" val="210113574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908957" cy="400110"/>
            <a:chOff x="568442" y="319364"/>
            <a:chExt cx="90895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8114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132</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the Sampler is activated, after the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 is received by the Sampler (equivalent to the Sampler receiving a pulse signal of </a:t>
            </a:r>
            <a:r>
              <a:rPr lang="en-US" altLang="zh-TW" dirty="0" err="1">
                <a:latin typeface="Times New Roman" panose="02020603050405020304" pitchFamily="18" charset="0"/>
                <a:cs typeface="Times New Roman" panose="02020603050405020304" pitchFamily="18" charset="0"/>
              </a:rPr>
              <a:t>sampler_in_ready</a:t>
            </a:r>
            <a:r>
              <a:rPr lang="en-US" altLang="zh-TW" dirty="0">
                <a:latin typeface="Times New Roman" panose="02020603050405020304" pitchFamily="18" charset="0"/>
                <a:cs typeface="Times New Roman" panose="02020603050405020304" pitchFamily="18" charset="0"/>
              </a:rPr>
              <a:t>), it immediately performs the squeeze operation. Upon receiving the squeeze signal, it can instantly transmit the valid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68710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134979" cy="400110"/>
            <a:chOff x="568442" y="319364"/>
            <a:chExt cx="113497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0374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133</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Integrate the four sub-modules of the Sampler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multiplexers used with a right shift register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 (</a:t>
            </a:r>
            <a:r>
              <a:rPr lang="en-US" altLang="zh-TW" dirty="0" err="1">
                <a:latin typeface="Times New Roman" panose="02020603050405020304" pitchFamily="18" charset="0"/>
                <a:cs typeface="Times New Roman" panose="02020603050405020304" pitchFamily="18" charset="0"/>
              </a:rPr>
              <a:t>ExpandS</a:t>
            </a:r>
            <a:r>
              <a:rPr lang="en-US" altLang="zh-TW" dirty="0">
                <a:latin typeface="Times New Roman" panose="02020603050405020304" pitchFamily="18" charset="0"/>
                <a:cs typeface="Times New Roman" panose="02020603050405020304" pitchFamily="18" charset="0"/>
              </a:rPr>
              <a:t>)</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32AF742D-8E5C-421F-807C-60296E485A76}"/>
              </a:ext>
            </a:extLst>
          </p:cNvPr>
          <p:cNvPicPr>
            <a:picLocks noChangeAspect="1"/>
          </p:cNvPicPr>
          <p:nvPr/>
        </p:nvPicPr>
        <p:blipFill>
          <a:blip r:embed="rId3"/>
          <a:stretch>
            <a:fillRect/>
          </a:stretch>
        </p:blipFill>
        <p:spPr>
          <a:xfrm>
            <a:off x="870179" y="3861077"/>
            <a:ext cx="5225821" cy="2786031"/>
          </a:xfrm>
          <a:prstGeom prst="rect">
            <a:avLst/>
          </a:prstGeom>
        </p:spPr>
      </p:pic>
      <p:pic>
        <p:nvPicPr>
          <p:cNvPr id="9" name="圖片 8">
            <a:extLst>
              <a:ext uri="{FF2B5EF4-FFF2-40B4-BE49-F238E27FC236}">
                <a16:creationId xmlns:a16="http://schemas.microsoft.com/office/drawing/2014/main" id="{51BD2A82-210C-43CA-B2B2-3D9F5F02D854}"/>
              </a:ext>
            </a:extLst>
          </p:cNvPr>
          <p:cNvPicPr>
            <a:picLocks noChangeAspect="1"/>
          </p:cNvPicPr>
          <p:nvPr/>
        </p:nvPicPr>
        <p:blipFill>
          <a:blip r:embed="rId4"/>
          <a:stretch>
            <a:fillRect/>
          </a:stretch>
        </p:blipFill>
        <p:spPr>
          <a:xfrm>
            <a:off x="6784647" y="3861077"/>
            <a:ext cx="3935270" cy="2786031"/>
          </a:xfrm>
          <a:prstGeom prst="rect">
            <a:avLst/>
          </a:prstGeom>
        </p:spPr>
      </p:pic>
    </p:spTree>
    <p:extLst>
      <p:ext uri="{BB962C8B-B14F-4D97-AF65-F5344CB8AC3E}">
        <p14:creationId xmlns:p14="http://schemas.microsoft.com/office/powerpoint/2010/main" val="235575015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4742" cy="400110"/>
            <a:chOff x="568442" y="319364"/>
            <a:chExt cx="143474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37226"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Data_Mem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134</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0317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135</a:t>
            </a:fld>
            <a:endParaRPr lang="zh-CN" altLang="en-US" dirty="0"/>
          </a:p>
        </p:txBody>
      </p:sp>
    </p:spTree>
    <p:extLst>
      <p:ext uri="{BB962C8B-B14F-4D97-AF65-F5344CB8AC3E}">
        <p14:creationId xmlns:p14="http://schemas.microsoft.com/office/powerpoint/2010/main" val="37246815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3694135426"/>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136</a:t>
            </a:fld>
            <a:endParaRPr lang="zh-CN" altLang="en-US" dirty="0"/>
          </a:p>
        </p:txBody>
      </p:sp>
    </p:spTree>
    <p:extLst>
      <p:ext uri="{BB962C8B-B14F-4D97-AF65-F5344CB8AC3E}">
        <p14:creationId xmlns:p14="http://schemas.microsoft.com/office/powerpoint/2010/main" val="411008233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137</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(NTT),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 Apr. 2024.</a:t>
            </a:r>
            <a:endParaRPr lang="en-US" altLang="zh-TW" dirty="0">
              <a:solidFill>
                <a:srgbClr val="FF0000"/>
              </a:solidFill>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8B8F1EED-5126-CD18-404A-67A239553059}"/>
              </a:ext>
            </a:extLst>
          </p:cNvPr>
          <p:cNvSpPr>
            <a:spLocks noGrp="1"/>
          </p:cNvSpPr>
          <p:nvPr>
            <p:ph type="sldNum" sz="quarter" idx="12"/>
          </p:nvPr>
        </p:nvSpPr>
        <p:spPr/>
        <p:txBody>
          <a:bodyPr/>
          <a:lstStyle/>
          <a:p>
            <a:fld id="{565CE74E-AB26-4998-AD42-012C4C1AD076}" type="slidenum">
              <a:rPr lang="zh-CN" altLang="en-US" smtClean="0"/>
              <a:t>138</a:t>
            </a:fld>
            <a:endParaRPr lang="zh-CN" altLang="en-US" dirty="0"/>
          </a:p>
        </p:txBody>
      </p:sp>
    </p:spTree>
    <p:extLst>
      <p:ext uri="{BB962C8B-B14F-4D97-AF65-F5344CB8AC3E}">
        <p14:creationId xmlns:p14="http://schemas.microsoft.com/office/powerpoint/2010/main" val="355843953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139</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
        <p:nvSpPr>
          <p:cNvPr id="2" name="投影片編號版面配置區 1">
            <a:extLst>
              <a:ext uri="{FF2B5EF4-FFF2-40B4-BE49-F238E27FC236}">
                <a16:creationId xmlns:a16="http://schemas.microsoft.com/office/drawing/2014/main" id="{1622CF09-4A74-2CA0-212B-D3D03C9BE8FE}"/>
              </a:ext>
            </a:extLst>
          </p:cNvPr>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extLst>
      <p:ext uri="{BB962C8B-B14F-4D97-AF65-F5344CB8AC3E}">
        <p14:creationId xmlns:p14="http://schemas.microsoft.com/office/powerpoint/2010/main" val="30264991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140</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141</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38CED766-7CAE-C8F8-6E49-CA06619FA65A}"/>
              </a:ext>
            </a:extLst>
          </p:cNvPr>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投影片編號版面配置區 1">
            <a:extLst>
              <a:ext uri="{FF2B5EF4-FFF2-40B4-BE49-F238E27FC236}">
                <a16:creationId xmlns:a16="http://schemas.microsoft.com/office/drawing/2014/main" id="{03977DF4-5046-129C-946C-820966304FDF}"/>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投影片編號版面配置區 1">
            <a:extLst>
              <a:ext uri="{FF2B5EF4-FFF2-40B4-BE49-F238E27FC236}">
                <a16:creationId xmlns:a16="http://schemas.microsoft.com/office/drawing/2014/main" id="{D6A91304-8ECA-26F3-9E2D-D4F1D5F8072C}"/>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2" name="投影片編號版面配置區 1">
            <a:extLst>
              <a:ext uri="{FF2B5EF4-FFF2-40B4-BE49-F238E27FC236}">
                <a16:creationId xmlns:a16="http://schemas.microsoft.com/office/drawing/2014/main" id="{9C02EDFD-33D4-1C87-5712-41BB89721220}"/>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EF7C32F-D701-7DE2-A253-F5E5851E1667}"/>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1"/>
            </p:custDataLst>
          </p:nvPr>
        </p:nvGrpSpPr>
        <p:grpSpPr>
          <a:xfrm>
            <a:off x="6318180" y="2005524"/>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199752" y="2077051"/>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Synthesis</a:t>
            </a:r>
          </a:p>
        </p:txBody>
      </p:sp>
      <p:grpSp>
        <p:nvGrpSpPr>
          <p:cNvPr id="25" name="PA_组合 24"/>
          <p:cNvGrpSpPr/>
          <p:nvPr>
            <p:custDataLst>
              <p:tags r:id="rId2"/>
            </p:custDataLst>
          </p:nvPr>
        </p:nvGrpSpPr>
        <p:grpSpPr>
          <a:xfrm>
            <a:off x="6318178" y="3073232"/>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218716" y="3131814"/>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3"/>
            </p:custDataLst>
          </p:nvPr>
        </p:nvGrpSpPr>
        <p:grpSpPr>
          <a:xfrm>
            <a:off x="6318179" y="4144692"/>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199752" y="4214179"/>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4"/>
            </p:custDataLst>
          </p:nvPr>
        </p:nvGrpSpPr>
        <p:grpSpPr>
          <a:xfrm>
            <a:off x="6318177" y="5212400"/>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218716" y="5265122"/>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grpSp>
        <p:nvGrpSpPr>
          <p:cNvPr id="38" name="PA_组合 27">
            <a:extLst>
              <a:ext uri="{FF2B5EF4-FFF2-40B4-BE49-F238E27FC236}">
                <a16:creationId xmlns:a16="http://schemas.microsoft.com/office/drawing/2014/main" id="{AD11401E-EF40-41B0-8F2D-B42B728BF51D}"/>
              </a:ext>
            </a:extLst>
          </p:cNvPr>
          <p:cNvGrpSpPr/>
          <p:nvPr>
            <p:custDataLst>
              <p:tags r:id="rId5"/>
            </p:custDataLst>
          </p:nvPr>
        </p:nvGrpSpPr>
        <p:grpSpPr>
          <a:xfrm>
            <a:off x="6318177" y="946574"/>
            <a:ext cx="727831" cy="727831"/>
            <a:chOff x="7010404" y="3759173"/>
            <a:chExt cx="727831" cy="727831"/>
          </a:xfrm>
        </p:grpSpPr>
        <p:sp>
          <p:nvSpPr>
            <p:cNvPr id="39" name="椭圆 1">
              <a:extLst>
                <a:ext uri="{FF2B5EF4-FFF2-40B4-BE49-F238E27FC236}">
                  <a16:creationId xmlns:a16="http://schemas.microsoft.com/office/drawing/2014/main" id="{F5225941-9CFC-44BD-B40C-15C6BCBFB2F8}"/>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40" name="TextBox 32">
              <a:extLst>
                <a:ext uri="{FF2B5EF4-FFF2-40B4-BE49-F238E27FC236}">
                  <a16:creationId xmlns:a16="http://schemas.microsoft.com/office/drawing/2014/main" id="{A89A5FD5-4C4C-4AC5-94C2-92905E161F60}"/>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41" name="TextBox 76">
            <a:extLst>
              <a:ext uri="{FF2B5EF4-FFF2-40B4-BE49-F238E27FC236}">
                <a16:creationId xmlns:a16="http://schemas.microsoft.com/office/drawing/2014/main" id="{E48E2096-9481-4601-A405-FA519104DC7A}"/>
              </a:ext>
            </a:extLst>
          </p:cNvPr>
          <p:cNvSpPr txBox="1"/>
          <p:nvPr/>
        </p:nvSpPr>
        <p:spPr>
          <a:xfrm>
            <a:off x="7199749" y="1018101"/>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投影片編號版面配置區 1">
            <a:extLst>
              <a:ext uri="{FF2B5EF4-FFF2-40B4-BE49-F238E27FC236}">
                <a16:creationId xmlns:a16="http://schemas.microsoft.com/office/drawing/2014/main" id="{A3E2FF32-BA48-17E7-1926-BBE6BB257B6B}"/>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投影片編號版面配置區 1">
            <a:extLst>
              <a:ext uri="{FF2B5EF4-FFF2-40B4-BE49-F238E27FC236}">
                <a16:creationId xmlns:a16="http://schemas.microsoft.com/office/drawing/2014/main" id="{1FC81E55-1886-05A6-4607-AB1BE3301A7E}"/>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829D3967-4A4A-247E-3BE4-4F70F3FF6F10}"/>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
        <p:nvSpPr>
          <p:cNvPr id="2" name="投影片編號版面配置區 1">
            <a:extLst>
              <a:ext uri="{FF2B5EF4-FFF2-40B4-BE49-F238E27FC236}">
                <a16:creationId xmlns:a16="http://schemas.microsoft.com/office/drawing/2014/main" id="{B37FE3F7-308C-179D-231B-2040E2E840D1}"/>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
        <p:nvSpPr>
          <p:cNvPr id="2" name="投影片編號版面配置區 1">
            <a:extLst>
              <a:ext uri="{FF2B5EF4-FFF2-40B4-BE49-F238E27FC236}">
                <a16:creationId xmlns:a16="http://schemas.microsoft.com/office/drawing/2014/main" id="{E4240178-824C-59B9-FCCC-58A6588A9C91}"/>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
        <p:nvSpPr>
          <p:cNvPr id="2" name="投影片編號版面配置區 1">
            <a:extLst>
              <a:ext uri="{FF2B5EF4-FFF2-40B4-BE49-F238E27FC236}">
                <a16:creationId xmlns:a16="http://schemas.microsoft.com/office/drawing/2014/main" id="{6CF2A1C5-1A29-6DD1-2E6D-289BB7DD028F}"/>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3571786659"/>
              </p:ext>
            </p:extLst>
          </p:nvPr>
        </p:nvGraphicFramePr>
        <p:xfrm>
          <a:off x="1722438" y="719138"/>
          <a:ext cx="7196137" cy="5418137"/>
        </p:xfrm>
        <a:graphic>
          <a:graphicData uri="http://schemas.openxmlformats.org/presentationml/2006/ole">
            <mc:AlternateContent xmlns:mc="http://schemas.openxmlformats.org/markup-compatibility/2006">
              <mc:Choice xmlns:v="urn:schemas-microsoft-com:vml" Requires="v">
                <p:oleObj spid="_x0000_s2077" name="Visio" r:id="rId4" imgW="9601026" imgH="7229398" progId="Visio.Drawing.15">
                  <p:embed/>
                </p:oleObj>
              </mc:Choice>
              <mc:Fallback>
                <p:oleObj name="Visio" r:id="rId4" imgW="9601026" imgH="7229398" progId="Visio.Drawing.15">
                  <p:embed/>
                  <p:pic>
                    <p:nvPicPr>
                      <p:cNvPr id="0" name=""/>
                      <p:cNvPicPr/>
                      <p:nvPr/>
                    </p:nvPicPr>
                    <p:blipFill>
                      <a:blip r:embed="rId5"/>
                      <a:stretch>
                        <a:fillRect/>
                      </a:stretch>
                    </p:blipFill>
                    <p:spPr>
                      <a:xfrm>
                        <a:off x="1722438" y="719138"/>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998246" cy="400110"/>
            <a:chOff x="568442" y="319364"/>
            <a:chExt cx="2998246"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90073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28</a:t>
            </a:fld>
            <a:endParaRPr lang="zh-CN" altLang="en-US" dirty="0"/>
          </a:p>
        </p:txBody>
      </p:sp>
      <p:pic>
        <p:nvPicPr>
          <p:cNvPr id="15" name="圖片 14">
            <a:extLst>
              <a:ext uri="{FF2B5EF4-FFF2-40B4-BE49-F238E27FC236}">
                <a16:creationId xmlns:a16="http://schemas.microsoft.com/office/drawing/2014/main" id="{65508621-7FCB-4BB4-AB9A-A256A54862D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3395373"/>
            <a:ext cx="11520000" cy="3020837"/>
          </a:xfrm>
          <a:prstGeom prst="rect">
            <a:avLst/>
          </a:prstGeom>
        </p:spPr>
      </p:pic>
      <p:pic>
        <p:nvPicPr>
          <p:cNvPr id="8" name="圖片 7">
            <a:extLst>
              <a:ext uri="{FF2B5EF4-FFF2-40B4-BE49-F238E27FC236}">
                <a16:creationId xmlns:a16="http://schemas.microsoft.com/office/drawing/2014/main" id="{93C1D461-DFA7-46B0-9056-FF51389CDC09}"/>
              </a:ext>
            </a:extLst>
          </p:cNvPr>
          <p:cNvPicPr>
            <a:picLocks noChangeAspect="1"/>
          </p:cNvPicPr>
          <p:nvPr/>
        </p:nvPicPr>
        <p:blipFill rotWithShape="1">
          <a:blip r:embed="rId9"/>
          <a:srcRect t="33005"/>
          <a:stretch/>
        </p:blipFill>
        <p:spPr>
          <a:xfrm>
            <a:off x="4280330" y="319365"/>
            <a:ext cx="7575670" cy="2762816"/>
          </a:xfrm>
          <a:prstGeom prst="rect">
            <a:avLst/>
          </a:prstGeom>
        </p:spPr>
      </p:pic>
    </p:spTree>
    <p:extLst>
      <p:ext uri="{BB962C8B-B14F-4D97-AF65-F5344CB8AC3E}">
        <p14:creationId xmlns:p14="http://schemas.microsoft.com/office/powerpoint/2010/main" val="3245190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039925" cy="400110"/>
            <a:chOff x="568442" y="319364"/>
            <a:chExt cx="303992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94240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pic>
        <p:nvPicPr>
          <p:cNvPr id="14" name="圖片 13">
            <a:extLst>
              <a:ext uri="{FF2B5EF4-FFF2-40B4-BE49-F238E27FC236}">
                <a16:creationId xmlns:a16="http://schemas.microsoft.com/office/drawing/2014/main" id="{804D9ADE-2D4F-49BC-AD7B-361648CEDE8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7715249" y="6393657"/>
            <a:ext cx="45719" cy="61913"/>
          </a:xfrm>
          <a:prstGeom prst="rect">
            <a:avLst/>
          </a:prstGeom>
        </p:spPr>
      </p:pic>
      <p:pic>
        <p:nvPicPr>
          <p:cNvPr id="16" name="圖片 15">
            <a:extLst>
              <a:ext uri="{FF2B5EF4-FFF2-40B4-BE49-F238E27FC236}">
                <a16:creationId xmlns:a16="http://schemas.microsoft.com/office/drawing/2014/main" id="{FDCB4E9E-E21D-4525-8E1D-8B7805A5174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9684544" y="6579393"/>
            <a:ext cx="45719" cy="61913"/>
          </a:xfrm>
          <a:prstGeom prst="rect">
            <a:avLst/>
          </a:prstGeom>
        </p:spPr>
      </p:pic>
      <p:pic>
        <p:nvPicPr>
          <p:cNvPr id="12" name="圖片 11">
            <a:extLst>
              <a:ext uri="{FF2B5EF4-FFF2-40B4-BE49-F238E27FC236}">
                <a16:creationId xmlns:a16="http://schemas.microsoft.com/office/drawing/2014/main" id="{F226B15A-CE61-4CEA-9EA6-9638F143F6F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6000" y="916775"/>
            <a:ext cx="11520000" cy="2512225"/>
          </a:xfrm>
          <a:prstGeom prst="rect">
            <a:avLst/>
          </a:prstGeom>
        </p:spPr>
      </p:pic>
      <p:pic>
        <p:nvPicPr>
          <p:cNvPr id="17" name="圖片 16">
            <a:extLst>
              <a:ext uri="{FF2B5EF4-FFF2-40B4-BE49-F238E27FC236}">
                <a16:creationId xmlns:a16="http://schemas.microsoft.com/office/drawing/2014/main" id="{EA2505E9-DBF3-4815-9732-58E72834E28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6000" y="3667306"/>
            <a:ext cx="11520000" cy="3054168"/>
          </a:xfrm>
          <a:prstGeom prst="rect">
            <a:avLst/>
          </a:prstGeom>
        </p:spPr>
      </p:pic>
      <p:cxnSp>
        <p:nvCxnSpPr>
          <p:cNvPr id="21" name="接點: 肘形 20">
            <a:extLst>
              <a:ext uri="{FF2B5EF4-FFF2-40B4-BE49-F238E27FC236}">
                <a16:creationId xmlns:a16="http://schemas.microsoft.com/office/drawing/2014/main" id="{F56AA610-C1F5-49F3-A99F-D7436777BE07}"/>
              </a:ext>
            </a:extLst>
          </p:cNvPr>
          <p:cNvCxnSpPr>
            <a:stCxn id="12" idx="3"/>
            <a:endCxn id="17" idx="1"/>
          </p:cNvCxnSpPr>
          <p:nvPr/>
        </p:nvCxnSpPr>
        <p:spPr>
          <a:xfrm flipH="1">
            <a:off x="336000" y="2172888"/>
            <a:ext cx="11520000" cy="3021502"/>
          </a:xfrm>
          <a:prstGeom prst="bentConnector5">
            <a:avLst>
              <a:gd name="adj1" fmla="val -1984"/>
              <a:gd name="adj2" fmla="val 45516"/>
              <a:gd name="adj3" fmla="val 10198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541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968238" cy="400110"/>
            <a:chOff x="568442" y="319364"/>
            <a:chExt cx="296823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87072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pic>
        <p:nvPicPr>
          <p:cNvPr id="14" name="圖片 13">
            <a:extLst>
              <a:ext uri="{FF2B5EF4-FFF2-40B4-BE49-F238E27FC236}">
                <a16:creationId xmlns:a16="http://schemas.microsoft.com/office/drawing/2014/main" id="{C77F161E-D41E-44D8-8DDF-CEB9AF7031F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1987097"/>
            <a:ext cx="11520000" cy="2883806"/>
          </a:xfrm>
          <a:prstGeom prst="rect">
            <a:avLst/>
          </a:prstGeom>
        </p:spPr>
      </p:pic>
    </p:spTree>
    <p:extLst>
      <p:ext uri="{BB962C8B-B14F-4D97-AF65-F5344CB8AC3E}">
        <p14:creationId xmlns:p14="http://schemas.microsoft.com/office/powerpoint/2010/main" val="1288036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58B89-A25C-46BA-5A7F-882FECD154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A8E734B-50F3-CDB1-7168-B248411ADBBA}"/>
              </a:ext>
            </a:extLst>
          </p:cNvPr>
          <p:cNvGrpSpPr/>
          <p:nvPr/>
        </p:nvGrpSpPr>
        <p:grpSpPr>
          <a:xfrm>
            <a:off x="568443" y="319365"/>
            <a:ext cx="4009805" cy="461665"/>
            <a:chOff x="568442" y="319364"/>
            <a:chExt cx="4009805" cy="461666"/>
          </a:xfrm>
        </p:grpSpPr>
        <p:sp>
          <p:nvSpPr>
            <p:cNvPr id="55" name="文本框 23">
              <a:extLst>
                <a:ext uri="{FF2B5EF4-FFF2-40B4-BE49-F238E27FC236}">
                  <a16:creationId xmlns:a16="http://schemas.microsoft.com/office/drawing/2014/main" id="{21CFC547-5678-20C5-F795-DE47FE8D55C5}"/>
                </a:ext>
              </a:extLst>
            </p:cNvPr>
            <p:cNvSpPr txBox="1"/>
            <p:nvPr/>
          </p:nvSpPr>
          <p:spPr>
            <a:xfrm>
              <a:off x="665958" y="319364"/>
              <a:ext cx="391228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99A030F4-00C5-6B76-CBDF-19D5D8805B8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6BA8DE4-57D2-1783-973A-C64B3B94E7AA}"/>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31</a:t>
            </a:fld>
            <a:endParaRPr lang="zh-CN" altLang="en-US" dirty="0"/>
          </a:p>
        </p:txBody>
      </p:sp>
      <p:graphicFrame>
        <p:nvGraphicFramePr>
          <p:cNvPr id="6" name="表格 5">
            <a:extLst>
              <a:ext uri="{FF2B5EF4-FFF2-40B4-BE49-F238E27FC236}">
                <a16:creationId xmlns:a16="http://schemas.microsoft.com/office/drawing/2014/main" id="{FB2A06B1-AF34-2633-77A5-EB3D552EF56B}"/>
              </a:ext>
            </a:extLst>
          </p:cNvPr>
          <p:cNvGraphicFramePr>
            <a:graphicFrameLocks noGrp="1"/>
          </p:cNvGraphicFramePr>
          <p:nvPr>
            <p:extLst>
              <p:ext uri="{D42A27DB-BD31-4B8C-83A1-F6EECF244321}">
                <p14:modId xmlns:p14="http://schemas.microsoft.com/office/powerpoint/2010/main" val="3675825738"/>
              </p:ext>
            </p:extLst>
          </p:nvPr>
        </p:nvGraphicFramePr>
        <p:xfrm>
          <a:off x="696001" y="2352990"/>
          <a:ext cx="10799998" cy="2152020"/>
        </p:xfrm>
        <a:graphic>
          <a:graphicData uri="http://schemas.openxmlformats.org/drawingml/2006/table">
            <a:tbl>
              <a:tblPr firstRow="1" bandRow="1">
                <a:tableStyleId>{5C22544A-7EE6-4342-B048-85BDC9FD1C3A}</a:tableStyleId>
              </a:tblPr>
              <a:tblGrid>
                <a:gridCol w="1055005">
                  <a:extLst>
                    <a:ext uri="{9D8B030D-6E8A-4147-A177-3AD203B41FA5}">
                      <a16:colId xmlns:a16="http://schemas.microsoft.com/office/drawing/2014/main" val="2950784667"/>
                    </a:ext>
                  </a:extLst>
                </a:gridCol>
                <a:gridCol w="1392417">
                  <a:extLst>
                    <a:ext uri="{9D8B030D-6E8A-4147-A177-3AD203B41FA5}">
                      <a16:colId xmlns:a16="http://schemas.microsoft.com/office/drawing/2014/main" val="3282308950"/>
                    </a:ext>
                  </a:extLst>
                </a:gridCol>
                <a:gridCol w="928064">
                  <a:extLst>
                    <a:ext uri="{9D8B030D-6E8A-4147-A177-3AD203B41FA5}">
                      <a16:colId xmlns:a16="http://schemas.microsoft.com/office/drawing/2014/main" val="3392649446"/>
                    </a:ext>
                  </a:extLst>
                </a:gridCol>
                <a:gridCol w="928064">
                  <a:extLst>
                    <a:ext uri="{9D8B030D-6E8A-4147-A177-3AD203B41FA5}">
                      <a16:colId xmlns:a16="http://schemas.microsoft.com/office/drawing/2014/main" val="4247082408"/>
                    </a:ext>
                  </a:extLst>
                </a:gridCol>
                <a:gridCol w="928064">
                  <a:extLst>
                    <a:ext uri="{9D8B030D-6E8A-4147-A177-3AD203B41FA5}">
                      <a16:colId xmlns:a16="http://schemas.microsoft.com/office/drawing/2014/main" val="2726845353"/>
                    </a:ext>
                  </a:extLst>
                </a:gridCol>
                <a:gridCol w="928064">
                  <a:extLst>
                    <a:ext uri="{9D8B030D-6E8A-4147-A177-3AD203B41FA5}">
                      <a16:colId xmlns:a16="http://schemas.microsoft.com/office/drawing/2014/main" val="1981261293"/>
                    </a:ext>
                  </a:extLst>
                </a:gridCol>
                <a:gridCol w="928064">
                  <a:extLst>
                    <a:ext uri="{9D8B030D-6E8A-4147-A177-3AD203B41FA5}">
                      <a16:colId xmlns:a16="http://schemas.microsoft.com/office/drawing/2014/main" val="969768690"/>
                    </a:ext>
                  </a:extLst>
                </a:gridCol>
                <a:gridCol w="928064">
                  <a:extLst>
                    <a:ext uri="{9D8B030D-6E8A-4147-A177-3AD203B41FA5}">
                      <a16:colId xmlns:a16="http://schemas.microsoft.com/office/drawing/2014/main" val="1114325185"/>
                    </a:ext>
                  </a:extLst>
                </a:gridCol>
                <a:gridCol w="928064">
                  <a:extLst>
                    <a:ext uri="{9D8B030D-6E8A-4147-A177-3AD203B41FA5}">
                      <a16:colId xmlns:a16="http://schemas.microsoft.com/office/drawing/2014/main" val="326544622"/>
                    </a:ext>
                  </a:extLst>
                </a:gridCol>
                <a:gridCol w="928064">
                  <a:extLst>
                    <a:ext uri="{9D8B030D-6E8A-4147-A177-3AD203B41FA5}">
                      <a16:colId xmlns:a16="http://schemas.microsoft.com/office/drawing/2014/main" val="3999466346"/>
                    </a:ext>
                  </a:extLst>
                </a:gridCol>
                <a:gridCol w="928064">
                  <a:extLst>
                    <a:ext uri="{9D8B030D-6E8A-4147-A177-3AD203B41FA5}">
                      <a16:colId xmlns:a16="http://schemas.microsoft.com/office/drawing/2014/main" val="2542458451"/>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2814511"/>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p,p’,K</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539582185"/>
                  </a:ext>
                </a:extLst>
              </a:tr>
            </a:tbl>
          </a:graphicData>
        </a:graphic>
      </p:graphicFrame>
      <p:graphicFrame>
        <p:nvGraphicFramePr>
          <p:cNvPr id="7" name="表格 6">
            <a:extLst>
              <a:ext uri="{FF2B5EF4-FFF2-40B4-BE49-F238E27FC236}">
                <a16:creationId xmlns:a16="http://schemas.microsoft.com/office/drawing/2014/main" id="{84EADFDE-A06F-315D-3391-66CD7C051518}"/>
              </a:ext>
            </a:extLst>
          </p:cNvPr>
          <p:cNvGraphicFramePr>
            <a:graphicFrameLocks noGrp="1"/>
          </p:cNvGraphicFramePr>
          <p:nvPr>
            <p:extLst>
              <p:ext uri="{D42A27DB-BD31-4B8C-83A1-F6EECF244321}">
                <p14:modId xmlns:p14="http://schemas.microsoft.com/office/powerpoint/2010/main" val="3310047908"/>
              </p:ext>
            </p:extLst>
          </p:nvPr>
        </p:nvGraphicFramePr>
        <p:xfrm>
          <a:off x="9638399" y="781030"/>
          <a:ext cx="1857600" cy="702312"/>
        </p:xfrm>
        <a:graphic>
          <a:graphicData uri="http://schemas.openxmlformats.org/drawingml/2006/table">
            <a:tbl>
              <a:tblPr firstRow="1" bandRow="1">
                <a:tableStyleId>{5C22544A-7EE6-4342-B048-85BDC9FD1C3A}</a:tableStyleId>
              </a:tblPr>
              <a:tblGrid>
                <a:gridCol w="928800">
                  <a:extLst>
                    <a:ext uri="{9D8B030D-6E8A-4147-A177-3AD203B41FA5}">
                      <a16:colId xmlns:a16="http://schemas.microsoft.com/office/drawing/2014/main" val="2379852222"/>
                    </a:ext>
                  </a:extLst>
                </a:gridCol>
                <a:gridCol w="9288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542834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168A7-F4E2-5D6B-E0C5-2D3A7166058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C20307F-15D9-F80E-5C4B-D5DB7FBDF0EC}"/>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2A7031F9-D2B9-91BE-2981-9C3CE4E72720}"/>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A77FCE1-F8CF-83BA-78FA-6BD1EE00802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3FAC9CE-A667-2ABE-0549-003BE7FA48EE}"/>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32</a:t>
            </a:fld>
            <a:endParaRPr lang="zh-CN" altLang="en-US" dirty="0"/>
          </a:p>
        </p:txBody>
      </p:sp>
      <p:graphicFrame>
        <p:nvGraphicFramePr>
          <p:cNvPr id="6" name="表格 5">
            <a:extLst>
              <a:ext uri="{FF2B5EF4-FFF2-40B4-BE49-F238E27FC236}">
                <a16:creationId xmlns:a16="http://schemas.microsoft.com/office/drawing/2014/main" id="{1CBBBD5E-BAA5-4159-3109-3375DCB5DA4A}"/>
              </a:ext>
            </a:extLst>
          </p:cNvPr>
          <p:cNvGraphicFramePr>
            <a:graphicFrameLocks noGrp="1"/>
          </p:cNvGraphicFramePr>
          <p:nvPr>
            <p:extLst>
              <p:ext uri="{D42A27DB-BD31-4B8C-83A1-F6EECF244321}">
                <p14:modId xmlns:p14="http://schemas.microsoft.com/office/powerpoint/2010/main" val="1525466962"/>
              </p:ext>
            </p:extLst>
          </p:nvPr>
        </p:nvGraphicFramePr>
        <p:xfrm>
          <a:off x="126780" y="736234"/>
          <a:ext cx="11938439" cy="6096000"/>
        </p:xfrm>
        <a:graphic>
          <a:graphicData uri="http://schemas.openxmlformats.org/drawingml/2006/table">
            <a:tbl>
              <a:tblPr firstRow="1" bandRow="1">
                <a:tableStyleId>{5C22544A-7EE6-4342-B048-85BDC9FD1C3A}</a:tableStyleId>
              </a:tblPr>
              <a:tblGrid>
                <a:gridCol w="625695">
                  <a:extLst>
                    <a:ext uri="{9D8B030D-6E8A-4147-A177-3AD203B41FA5}">
                      <a16:colId xmlns:a16="http://schemas.microsoft.com/office/drawing/2014/main" val="2950784667"/>
                    </a:ext>
                  </a:extLst>
                </a:gridCol>
                <a:gridCol w="466722">
                  <a:extLst>
                    <a:ext uri="{9D8B030D-6E8A-4147-A177-3AD203B41FA5}">
                      <a16:colId xmlns:a16="http://schemas.microsoft.com/office/drawing/2014/main" val="3282308950"/>
                    </a:ext>
                  </a:extLst>
                </a:gridCol>
                <a:gridCol w="493001">
                  <a:extLst>
                    <a:ext uri="{9D8B030D-6E8A-4147-A177-3AD203B41FA5}">
                      <a16:colId xmlns:a16="http://schemas.microsoft.com/office/drawing/2014/main" val="3392649446"/>
                    </a:ext>
                  </a:extLst>
                </a:gridCol>
                <a:gridCol w="493001">
                  <a:extLst>
                    <a:ext uri="{9D8B030D-6E8A-4147-A177-3AD203B41FA5}">
                      <a16:colId xmlns:a16="http://schemas.microsoft.com/office/drawing/2014/main" val="4247082408"/>
                    </a:ext>
                  </a:extLst>
                </a:gridCol>
                <a:gridCol w="493001">
                  <a:extLst>
                    <a:ext uri="{9D8B030D-6E8A-4147-A177-3AD203B41FA5}">
                      <a16:colId xmlns:a16="http://schemas.microsoft.com/office/drawing/2014/main" val="2726845353"/>
                    </a:ext>
                  </a:extLst>
                </a:gridCol>
                <a:gridCol w="493001">
                  <a:extLst>
                    <a:ext uri="{9D8B030D-6E8A-4147-A177-3AD203B41FA5}">
                      <a16:colId xmlns:a16="http://schemas.microsoft.com/office/drawing/2014/main" val="1981261293"/>
                    </a:ext>
                  </a:extLst>
                </a:gridCol>
                <a:gridCol w="493001">
                  <a:extLst>
                    <a:ext uri="{9D8B030D-6E8A-4147-A177-3AD203B41FA5}">
                      <a16:colId xmlns:a16="http://schemas.microsoft.com/office/drawing/2014/main" val="969768690"/>
                    </a:ext>
                  </a:extLst>
                </a:gridCol>
                <a:gridCol w="493001">
                  <a:extLst>
                    <a:ext uri="{9D8B030D-6E8A-4147-A177-3AD203B41FA5}">
                      <a16:colId xmlns:a16="http://schemas.microsoft.com/office/drawing/2014/main" val="1114325185"/>
                    </a:ext>
                  </a:extLst>
                </a:gridCol>
                <a:gridCol w="493001">
                  <a:extLst>
                    <a:ext uri="{9D8B030D-6E8A-4147-A177-3AD203B41FA5}">
                      <a16:colId xmlns:a16="http://schemas.microsoft.com/office/drawing/2014/main" val="326544622"/>
                    </a:ext>
                  </a:extLst>
                </a:gridCol>
                <a:gridCol w="493001">
                  <a:extLst>
                    <a:ext uri="{9D8B030D-6E8A-4147-A177-3AD203B41FA5}">
                      <a16:colId xmlns:a16="http://schemas.microsoft.com/office/drawing/2014/main" val="3999466346"/>
                    </a:ext>
                  </a:extLst>
                </a:gridCol>
                <a:gridCol w="493001">
                  <a:extLst>
                    <a:ext uri="{9D8B030D-6E8A-4147-A177-3AD203B41FA5}">
                      <a16:colId xmlns:a16="http://schemas.microsoft.com/office/drawing/2014/main" val="2542458451"/>
                    </a:ext>
                  </a:extLst>
                </a:gridCol>
                <a:gridCol w="493001">
                  <a:extLst>
                    <a:ext uri="{9D8B030D-6E8A-4147-A177-3AD203B41FA5}">
                      <a16:colId xmlns:a16="http://schemas.microsoft.com/office/drawing/2014/main" val="1580581750"/>
                    </a:ext>
                  </a:extLst>
                </a:gridCol>
                <a:gridCol w="493001">
                  <a:extLst>
                    <a:ext uri="{9D8B030D-6E8A-4147-A177-3AD203B41FA5}">
                      <a16:colId xmlns:a16="http://schemas.microsoft.com/office/drawing/2014/main" val="511884125"/>
                    </a:ext>
                  </a:extLst>
                </a:gridCol>
                <a:gridCol w="493001">
                  <a:extLst>
                    <a:ext uri="{9D8B030D-6E8A-4147-A177-3AD203B41FA5}">
                      <a16:colId xmlns:a16="http://schemas.microsoft.com/office/drawing/2014/main" val="2454988802"/>
                    </a:ext>
                  </a:extLst>
                </a:gridCol>
                <a:gridCol w="493001">
                  <a:extLst>
                    <a:ext uri="{9D8B030D-6E8A-4147-A177-3AD203B41FA5}">
                      <a16:colId xmlns:a16="http://schemas.microsoft.com/office/drawing/2014/main" val="4189903804"/>
                    </a:ext>
                  </a:extLst>
                </a:gridCol>
                <a:gridCol w="493001">
                  <a:extLst>
                    <a:ext uri="{9D8B030D-6E8A-4147-A177-3AD203B41FA5}">
                      <a16:colId xmlns:a16="http://schemas.microsoft.com/office/drawing/2014/main" val="171092954"/>
                    </a:ext>
                  </a:extLst>
                </a:gridCol>
                <a:gridCol w="493001">
                  <a:extLst>
                    <a:ext uri="{9D8B030D-6E8A-4147-A177-3AD203B41FA5}">
                      <a16:colId xmlns:a16="http://schemas.microsoft.com/office/drawing/2014/main" val="4034235269"/>
                    </a:ext>
                  </a:extLst>
                </a:gridCol>
                <a:gridCol w="493001">
                  <a:extLst>
                    <a:ext uri="{9D8B030D-6E8A-4147-A177-3AD203B41FA5}">
                      <a16:colId xmlns:a16="http://schemas.microsoft.com/office/drawing/2014/main" val="1635673360"/>
                    </a:ext>
                  </a:extLst>
                </a:gridCol>
                <a:gridCol w="493001">
                  <a:extLst>
                    <a:ext uri="{9D8B030D-6E8A-4147-A177-3AD203B41FA5}">
                      <a16:colId xmlns:a16="http://schemas.microsoft.com/office/drawing/2014/main" val="2956985826"/>
                    </a:ext>
                  </a:extLst>
                </a:gridCol>
                <a:gridCol w="493001">
                  <a:extLst>
                    <a:ext uri="{9D8B030D-6E8A-4147-A177-3AD203B41FA5}">
                      <a16:colId xmlns:a16="http://schemas.microsoft.com/office/drawing/2014/main" val="545459789"/>
                    </a:ext>
                  </a:extLst>
                </a:gridCol>
                <a:gridCol w="493001">
                  <a:extLst>
                    <a:ext uri="{9D8B030D-6E8A-4147-A177-3AD203B41FA5}">
                      <a16:colId xmlns:a16="http://schemas.microsoft.com/office/drawing/2014/main" val="1536216753"/>
                    </a:ext>
                  </a:extLst>
                </a:gridCol>
                <a:gridCol w="493001">
                  <a:extLst>
                    <a:ext uri="{9D8B030D-6E8A-4147-A177-3AD203B41FA5}">
                      <a16:colId xmlns:a16="http://schemas.microsoft.com/office/drawing/2014/main" val="3793580230"/>
                    </a:ext>
                  </a:extLst>
                </a:gridCol>
                <a:gridCol w="493001">
                  <a:extLst>
                    <a:ext uri="{9D8B030D-6E8A-4147-A177-3AD203B41FA5}">
                      <a16:colId xmlns:a16="http://schemas.microsoft.com/office/drawing/2014/main" val="4000259038"/>
                    </a:ext>
                  </a:extLst>
                </a:gridCol>
                <a:gridCol w="493001">
                  <a:extLst>
                    <a:ext uri="{9D8B030D-6E8A-4147-A177-3AD203B41FA5}">
                      <a16:colId xmlns:a16="http://schemas.microsoft.com/office/drawing/2014/main" val="869657829"/>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665243160"/>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Dp_w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Dp_w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113330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089978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51845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858771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04064667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38221240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L_temp</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01976026"/>
                  </a:ext>
                </a:extLst>
              </a:tr>
              <a:tr h="351156">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b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tilde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tilde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tilde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bl>
          </a:graphicData>
        </a:graphic>
      </p:graphicFrame>
      <p:graphicFrame>
        <p:nvGraphicFramePr>
          <p:cNvPr id="7" name="表格 6">
            <a:extLst>
              <a:ext uri="{FF2B5EF4-FFF2-40B4-BE49-F238E27FC236}">
                <a16:creationId xmlns:a16="http://schemas.microsoft.com/office/drawing/2014/main" id="{261CAFFF-78CE-6B3A-969A-2CA33A92CA27}"/>
              </a:ext>
            </a:extLst>
          </p:cNvPr>
          <p:cNvGraphicFramePr>
            <a:graphicFrameLocks noGrp="1"/>
          </p:cNvGraphicFramePr>
          <p:nvPr>
            <p:extLst>
              <p:ext uri="{D42A27DB-BD31-4B8C-83A1-F6EECF244321}">
                <p14:modId xmlns:p14="http://schemas.microsoft.com/office/powerpoint/2010/main" val="923180098"/>
              </p:ext>
            </p:extLst>
          </p:nvPr>
        </p:nvGraphicFramePr>
        <p:xfrm>
          <a:off x="10585619" y="7456"/>
          <a:ext cx="1479600" cy="702312"/>
        </p:xfrm>
        <a:graphic>
          <a:graphicData uri="http://schemas.openxmlformats.org/drawingml/2006/table">
            <a:tbl>
              <a:tblPr firstRow="1" bandRow="1">
                <a:tableStyleId>{5C22544A-7EE6-4342-B048-85BDC9FD1C3A}</a:tableStyleId>
              </a:tblPr>
              <a:tblGrid>
                <a:gridCol w="493200">
                  <a:extLst>
                    <a:ext uri="{9D8B030D-6E8A-4147-A177-3AD203B41FA5}">
                      <a16:colId xmlns:a16="http://schemas.microsoft.com/office/drawing/2014/main" val="2379852222"/>
                    </a:ext>
                  </a:extLst>
                </a:gridCol>
                <a:gridCol w="9864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4024175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168A7-F4E2-5D6B-E0C5-2D3A7166058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C20307F-15D9-F80E-5C4B-D5DB7FBDF0EC}"/>
              </a:ext>
            </a:extLst>
          </p:cNvPr>
          <p:cNvGrpSpPr/>
          <p:nvPr/>
        </p:nvGrpSpPr>
        <p:grpSpPr>
          <a:xfrm>
            <a:off x="568443" y="319365"/>
            <a:ext cx="3975694" cy="461665"/>
            <a:chOff x="568442" y="319364"/>
            <a:chExt cx="3975694" cy="461666"/>
          </a:xfrm>
        </p:grpSpPr>
        <p:sp>
          <p:nvSpPr>
            <p:cNvPr id="55" name="文本框 23">
              <a:extLst>
                <a:ext uri="{FF2B5EF4-FFF2-40B4-BE49-F238E27FC236}">
                  <a16:creationId xmlns:a16="http://schemas.microsoft.com/office/drawing/2014/main" id="{2A7031F9-D2B9-91BE-2981-9C3CE4E72720}"/>
                </a:ext>
              </a:extLst>
            </p:cNvPr>
            <p:cNvSpPr txBox="1"/>
            <p:nvPr/>
          </p:nvSpPr>
          <p:spPr>
            <a:xfrm>
              <a:off x="665958" y="319364"/>
              <a:ext cx="3878178"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A77FCE1-F8CF-83BA-78FA-6BD1EE00802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3FAC9CE-A667-2ABE-0549-003BE7FA48EE}"/>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33</a:t>
            </a:fld>
            <a:endParaRPr lang="zh-CN" altLang="en-US" dirty="0"/>
          </a:p>
        </p:txBody>
      </p:sp>
      <p:graphicFrame>
        <p:nvGraphicFramePr>
          <p:cNvPr id="6" name="表格 5">
            <a:extLst>
              <a:ext uri="{FF2B5EF4-FFF2-40B4-BE49-F238E27FC236}">
                <a16:creationId xmlns:a16="http://schemas.microsoft.com/office/drawing/2014/main" id="{1CBBBD5E-BAA5-4159-3109-3375DCB5DA4A}"/>
              </a:ext>
            </a:extLst>
          </p:cNvPr>
          <p:cNvGraphicFramePr>
            <a:graphicFrameLocks noGrp="1"/>
          </p:cNvGraphicFramePr>
          <p:nvPr>
            <p:extLst>
              <p:ext uri="{D42A27DB-BD31-4B8C-83A1-F6EECF244321}">
                <p14:modId xmlns:p14="http://schemas.microsoft.com/office/powerpoint/2010/main" val="483325136"/>
              </p:ext>
            </p:extLst>
          </p:nvPr>
        </p:nvGraphicFramePr>
        <p:xfrm>
          <a:off x="696001" y="1752814"/>
          <a:ext cx="10799998" cy="3397456"/>
        </p:xfrm>
        <a:graphic>
          <a:graphicData uri="http://schemas.openxmlformats.org/drawingml/2006/table">
            <a:tbl>
              <a:tblPr firstRow="1" bandRow="1">
                <a:tableStyleId>{5C22544A-7EE6-4342-B048-85BDC9FD1C3A}</a:tableStyleId>
              </a:tblPr>
              <a:tblGrid>
                <a:gridCol w="1055005">
                  <a:extLst>
                    <a:ext uri="{9D8B030D-6E8A-4147-A177-3AD203B41FA5}">
                      <a16:colId xmlns:a16="http://schemas.microsoft.com/office/drawing/2014/main" val="2950784667"/>
                    </a:ext>
                  </a:extLst>
                </a:gridCol>
                <a:gridCol w="1392417">
                  <a:extLst>
                    <a:ext uri="{9D8B030D-6E8A-4147-A177-3AD203B41FA5}">
                      <a16:colId xmlns:a16="http://schemas.microsoft.com/office/drawing/2014/main" val="3282308950"/>
                    </a:ext>
                  </a:extLst>
                </a:gridCol>
                <a:gridCol w="928064">
                  <a:extLst>
                    <a:ext uri="{9D8B030D-6E8A-4147-A177-3AD203B41FA5}">
                      <a16:colId xmlns:a16="http://schemas.microsoft.com/office/drawing/2014/main" val="3392649446"/>
                    </a:ext>
                  </a:extLst>
                </a:gridCol>
                <a:gridCol w="928064">
                  <a:extLst>
                    <a:ext uri="{9D8B030D-6E8A-4147-A177-3AD203B41FA5}">
                      <a16:colId xmlns:a16="http://schemas.microsoft.com/office/drawing/2014/main" val="4247082408"/>
                    </a:ext>
                  </a:extLst>
                </a:gridCol>
                <a:gridCol w="928064">
                  <a:extLst>
                    <a:ext uri="{9D8B030D-6E8A-4147-A177-3AD203B41FA5}">
                      <a16:colId xmlns:a16="http://schemas.microsoft.com/office/drawing/2014/main" val="2726845353"/>
                    </a:ext>
                  </a:extLst>
                </a:gridCol>
                <a:gridCol w="928064">
                  <a:extLst>
                    <a:ext uri="{9D8B030D-6E8A-4147-A177-3AD203B41FA5}">
                      <a16:colId xmlns:a16="http://schemas.microsoft.com/office/drawing/2014/main" val="1981261293"/>
                    </a:ext>
                  </a:extLst>
                </a:gridCol>
                <a:gridCol w="928064">
                  <a:extLst>
                    <a:ext uri="{9D8B030D-6E8A-4147-A177-3AD203B41FA5}">
                      <a16:colId xmlns:a16="http://schemas.microsoft.com/office/drawing/2014/main" val="969768690"/>
                    </a:ext>
                  </a:extLst>
                </a:gridCol>
                <a:gridCol w="928064">
                  <a:extLst>
                    <a:ext uri="{9D8B030D-6E8A-4147-A177-3AD203B41FA5}">
                      <a16:colId xmlns:a16="http://schemas.microsoft.com/office/drawing/2014/main" val="1114325185"/>
                    </a:ext>
                  </a:extLst>
                </a:gridCol>
                <a:gridCol w="928064">
                  <a:extLst>
                    <a:ext uri="{9D8B030D-6E8A-4147-A177-3AD203B41FA5}">
                      <a16:colId xmlns:a16="http://schemas.microsoft.com/office/drawing/2014/main" val="326544622"/>
                    </a:ext>
                  </a:extLst>
                </a:gridCol>
                <a:gridCol w="928064">
                  <a:extLst>
                    <a:ext uri="{9D8B030D-6E8A-4147-A177-3AD203B41FA5}">
                      <a16:colId xmlns:a16="http://schemas.microsoft.com/office/drawing/2014/main" val="3999466346"/>
                    </a:ext>
                  </a:extLst>
                </a:gridCol>
                <a:gridCol w="928064">
                  <a:extLst>
                    <a:ext uri="{9D8B030D-6E8A-4147-A177-3AD203B41FA5}">
                      <a16:colId xmlns:a16="http://schemas.microsoft.com/office/drawing/2014/main" val="2542458451"/>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5243160"/>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Az_hat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Az_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w’appr</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w’appr</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L_temp</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791133306"/>
                  </a:ext>
                </a:extLst>
              </a:tr>
              <a:tr h="351156">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bl>
          </a:graphicData>
        </a:graphic>
      </p:graphicFrame>
      <p:graphicFrame>
        <p:nvGraphicFramePr>
          <p:cNvPr id="7" name="表格 6">
            <a:extLst>
              <a:ext uri="{FF2B5EF4-FFF2-40B4-BE49-F238E27FC236}">
                <a16:creationId xmlns:a16="http://schemas.microsoft.com/office/drawing/2014/main" id="{261CAFFF-78CE-6B3A-969A-2CA33A92CA27}"/>
              </a:ext>
            </a:extLst>
          </p:cNvPr>
          <p:cNvGraphicFramePr>
            <a:graphicFrameLocks noGrp="1"/>
          </p:cNvGraphicFramePr>
          <p:nvPr>
            <p:extLst>
              <p:ext uri="{D42A27DB-BD31-4B8C-83A1-F6EECF244321}">
                <p14:modId xmlns:p14="http://schemas.microsoft.com/office/powerpoint/2010/main" val="996483586"/>
              </p:ext>
            </p:extLst>
          </p:nvPr>
        </p:nvGraphicFramePr>
        <p:xfrm>
          <a:off x="9638399" y="707814"/>
          <a:ext cx="1857600" cy="702312"/>
        </p:xfrm>
        <a:graphic>
          <a:graphicData uri="http://schemas.openxmlformats.org/drawingml/2006/table">
            <a:tbl>
              <a:tblPr firstRow="1" bandRow="1">
                <a:tableStyleId>{5C22544A-7EE6-4342-B048-85BDC9FD1C3A}</a:tableStyleId>
              </a:tblPr>
              <a:tblGrid>
                <a:gridCol w="928800">
                  <a:extLst>
                    <a:ext uri="{9D8B030D-6E8A-4147-A177-3AD203B41FA5}">
                      <a16:colId xmlns:a16="http://schemas.microsoft.com/office/drawing/2014/main" val="2379852222"/>
                    </a:ext>
                  </a:extLst>
                </a:gridCol>
                <a:gridCol w="9288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3640869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F676548-A99D-C013-E622-CD215A8D10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4F8E620-D363-6FE4-5730-96D21770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4E291C-79ED-98BA-B905-68776A3207F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A8BEA87-89D4-D6BE-C73E-C9822DC258D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17DAF11-9C3C-1F77-E091-CEDCAF6EC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3B43450-E61E-508E-9B95-295DD8FCC1E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4E5818C6-053D-FC48-08DE-CF3AF06859D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8B52364-B36E-2336-BC44-688BF72ABD58}"/>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4B607E3-7E24-B762-363B-C7949429C55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EF26A6B1-AEE5-77EC-439A-6286EF3D4BFD}"/>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Tree>
    <p:extLst>
      <p:ext uri="{BB962C8B-B14F-4D97-AF65-F5344CB8AC3E}">
        <p14:creationId xmlns:p14="http://schemas.microsoft.com/office/powerpoint/2010/main" val="1092283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404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720898" y="929558"/>
            <a:ext cx="9788915" cy="3885936"/>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transforms polynomial multiplication into “pointwise multiplication," accelerating polynomial multiplication operations.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Cooley-Tukey decomposition is used for NTT and Gentleman-Sande decomposition for INTT in a butterfly architecture.</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adopts a Radix-2 Multi-path Delay Commutator (MDC) FFT, using 8 Butterfly Units (BU) to process data with N = 256.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31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CFE7AD9-C71D-A194-3167-78F28964D60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4F103F2-2A77-00F2-D9E7-0AC6B343F839}"/>
              </a:ext>
            </a:extLst>
          </p:cNvPr>
          <p:cNvGrpSpPr/>
          <p:nvPr/>
        </p:nvGrpSpPr>
        <p:grpSpPr>
          <a:xfrm>
            <a:off x="568443" y="319365"/>
            <a:ext cx="3555707" cy="400110"/>
            <a:chOff x="568442" y="319364"/>
            <a:chExt cx="3555707" cy="400111"/>
          </a:xfrm>
        </p:grpSpPr>
        <p:sp>
          <p:nvSpPr>
            <p:cNvPr id="55" name="文本框 23">
              <a:extLst>
                <a:ext uri="{FF2B5EF4-FFF2-40B4-BE49-F238E27FC236}">
                  <a16:creationId xmlns:a16="http://schemas.microsoft.com/office/drawing/2014/main" id="{FE0FE0E1-FB95-C01A-AF6C-B8205E4D1417}"/>
                </a:ext>
              </a:extLst>
            </p:cNvPr>
            <p:cNvSpPr txBox="1"/>
            <p:nvPr/>
          </p:nvSpPr>
          <p:spPr>
            <a:xfrm>
              <a:off x="665958" y="319364"/>
              <a:ext cx="34581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B2FAAC8-B427-FBF7-AC9B-00C009BA5B1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D64C8B7-A28D-07FA-2A15-018AC6157A6A}"/>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sp>
        <p:nvSpPr>
          <p:cNvPr id="13" name="文字方塊 12">
            <a:extLst>
              <a:ext uri="{FF2B5EF4-FFF2-40B4-BE49-F238E27FC236}">
                <a16:creationId xmlns:a16="http://schemas.microsoft.com/office/drawing/2014/main" id="{ABBE369F-1CCF-CE99-6C99-D2BE7A865626}"/>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Number Theoretic Transform (NTT) is defined as: </a:t>
            </a:r>
            <a:endParaRPr lang="zh-TW" altLang="en-US"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0C8CAE75-29DE-B9EC-AE29-9D32B4718326}"/>
              </a:ext>
            </a:extLst>
          </p:cNvPr>
          <p:cNvPicPr>
            <a:picLocks noChangeAspect="1"/>
          </p:cNvPicPr>
          <p:nvPr/>
        </p:nvPicPr>
        <p:blipFill>
          <a:blip r:embed="rId3"/>
          <a:stretch>
            <a:fillRect/>
          </a:stretch>
        </p:blipFill>
        <p:spPr>
          <a:xfrm>
            <a:off x="4896684" y="1343054"/>
            <a:ext cx="2398628" cy="699318"/>
          </a:xfrm>
          <a:prstGeom prst="rect">
            <a:avLst/>
          </a:prstGeom>
        </p:spPr>
      </p:pic>
      <p:sp>
        <p:nvSpPr>
          <p:cNvPr id="14" name="文字方塊 13">
            <a:extLst>
              <a:ext uri="{FF2B5EF4-FFF2-40B4-BE49-F238E27FC236}">
                <a16:creationId xmlns:a16="http://schemas.microsoft.com/office/drawing/2014/main" id="{8EC754AA-23A4-1BAC-9818-9179C5C86176}"/>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Cooley-Tukey decomposition: </a:t>
            </a:r>
            <a:endParaRPr lang="zh-TW" altLang="en-US"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37B5F783-4165-96A4-1C8A-63555B8AD268}"/>
              </a:ext>
            </a:extLst>
          </p:cNvPr>
          <p:cNvPicPr>
            <a:picLocks noChangeAspect="1"/>
          </p:cNvPicPr>
          <p:nvPr/>
        </p:nvPicPr>
        <p:blipFill>
          <a:blip r:embed="rId4"/>
          <a:stretch>
            <a:fillRect/>
          </a:stretch>
        </p:blipFill>
        <p:spPr>
          <a:xfrm>
            <a:off x="3326932" y="2459996"/>
            <a:ext cx="5538132" cy="1560413"/>
          </a:xfrm>
          <a:prstGeom prst="rect">
            <a:avLst/>
          </a:prstGeom>
        </p:spPr>
      </p:pic>
      <p:sp>
        <p:nvSpPr>
          <p:cNvPr id="18" name="文字方塊 17">
            <a:extLst>
              <a:ext uri="{FF2B5EF4-FFF2-40B4-BE49-F238E27FC236}">
                <a16:creationId xmlns:a16="http://schemas.microsoft.com/office/drawing/2014/main" id="{74C95484-A76D-5B76-1F8D-A0E1CF5C6B74}"/>
              </a:ext>
            </a:extLst>
          </p:cNvPr>
          <p:cNvSpPr txBox="1"/>
          <p:nvPr/>
        </p:nvSpPr>
        <p:spPr>
          <a:xfrm>
            <a:off x="818415" y="4014910"/>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pic>
        <p:nvPicPr>
          <p:cNvPr id="20" name="圖片 19">
            <a:extLst>
              <a:ext uri="{FF2B5EF4-FFF2-40B4-BE49-F238E27FC236}">
                <a16:creationId xmlns:a16="http://schemas.microsoft.com/office/drawing/2014/main" id="{25646580-4856-CE99-BAC1-E7DDAFDBA7BC}"/>
              </a:ext>
            </a:extLst>
          </p:cNvPr>
          <p:cNvPicPr>
            <a:picLocks noChangeAspect="1"/>
          </p:cNvPicPr>
          <p:nvPr/>
        </p:nvPicPr>
        <p:blipFill>
          <a:blip r:embed="rId5"/>
          <a:stretch>
            <a:fillRect/>
          </a:stretch>
        </p:blipFill>
        <p:spPr>
          <a:xfrm>
            <a:off x="3720369" y="4370414"/>
            <a:ext cx="4751257" cy="716856"/>
          </a:xfrm>
          <a:prstGeom prst="rect">
            <a:avLst/>
          </a:prstGeom>
        </p:spPr>
      </p:pic>
      <p:sp>
        <p:nvSpPr>
          <p:cNvPr id="22" name="文字方塊 21">
            <a:extLst>
              <a:ext uri="{FF2B5EF4-FFF2-40B4-BE49-F238E27FC236}">
                <a16:creationId xmlns:a16="http://schemas.microsoft.com/office/drawing/2014/main" id="{97B42735-15B2-9559-60A7-FA4DBB6B408B}"/>
              </a:ext>
            </a:extLst>
          </p:cNvPr>
          <p:cNvSpPr txBox="1"/>
          <p:nvPr/>
        </p:nvSpPr>
        <p:spPr>
          <a:xfrm>
            <a:off x="818415" y="511942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transformed coefficients are:</a:t>
            </a:r>
            <a:endParaRPr lang="zh-TW" altLang="en-US"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F6C7FE8-F2BE-0400-FD23-646C57BB6759}"/>
              </a:ext>
            </a:extLst>
          </p:cNvPr>
          <p:cNvPicPr>
            <a:picLocks noChangeAspect="1"/>
          </p:cNvPicPr>
          <p:nvPr/>
        </p:nvPicPr>
        <p:blipFill>
          <a:blip r:embed="rId6"/>
          <a:stretch>
            <a:fillRect/>
          </a:stretch>
        </p:blipFill>
        <p:spPr>
          <a:xfrm>
            <a:off x="4468900" y="5488757"/>
            <a:ext cx="3254194" cy="676846"/>
          </a:xfrm>
          <a:prstGeom prst="rect">
            <a:avLst/>
          </a:prstGeom>
        </p:spPr>
      </p:pic>
      <p:pic>
        <p:nvPicPr>
          <p:cNvPr id="25" name="圖片 24">
            <a:extLst>
              <a:ext uri="{FF2B5EF4-FFF2-40B4-BE49-F238E27FC236}">
                <a16:creationId xmlns:a16="http://schemas.microsoft.com/office/drawing/2014/main" id="{C32AD604-6891-1E36-D5EF-26DB77B39EF9}"/>
              </a:ext>
            </a:extLst>
          </p:cNvPr>
          <p:cNvPicPr>
            <a:picLocks noChangeAspect="1"/>
          </p:cNvPicPr>
          <p:nvPr/>
        </p:nvPicPr>
        <p:blipFill>
          <a:blip r:embed="rId7"/>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B7E0C04F-CB32-7C7E-1DA8-AAF59236EF61}"/>
              </a:ext>
            </a:extLst>
          </p:cNvPr>
          <p:cNvPicPr>
            <a:picLocks noChangeAspect="1"/>
          </p:cNvPicPr>
          <p:nvPr/>
        </p:nvPicPr>
        <p:blipFill>
          <a:blip r:embed="rId8"/>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B7E677C6-CF7E-92D5-D253-23DE8937A6AE}"/>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631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F15114-4FD0-C050-FDE8-643C1E502C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58AEC62-E5F7-62BE-5EFF-59F4815469C2}"/>
              </a:ext>
            </a:extLst>
          </p:cNvPr>
          <p:cNvGrpSpPr/>
          <p:nvPr/>
        </p:nvGrpSpPr>
        <p:grpSpPr>
          <a:xfrm>
            <a:off x="568443" y="319365"/>
            <a:ext cx="3640665" cy="400110"/>
            <a:chOff x="568442" y="319364"/>
            <a:chExt cx="3640665" cy="400111"/>
          </a:xfrm>
        </p:grpSpPr>
        <p:sp>
          <p:nvSpPr>
            <p:cNvPr id="55" name="文本框 23">
              <a:extLst>
                <a:ext uri="{FF2B5EF4-FFF2-40B4-BE49-F238E27FC236}">
                  <a16:creationId xmlns:a16="http://schemas.microsoft.com/office/drawing/2014/main" id="{70B8148F-05CD-6C2E-E211-98EB9C7805AF}"/>
                </a:ext>
              </a:extLst>
            </p:cNvPr>
            <p:cNvSpPr txBox="1"/>
            <p:nvPr/>
          </p:nvSpPr>
          <p:spPr>
            <a:xfrm>
              <a:off x="665958" y="319364"/>
              <a:ext cx="3543149"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4D7B5C6-E5C5-CF9D-90D5-126DA63926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C89A6-2438-5CF2-1028-8AE8F6C9FFA4}"/>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sp>
        <p:nvSpPr>
          <p:cNvPr id="13" name="文字方塊 12">
            <a:extLst>
              <a:ext uri="{FF2B5EF4-FFF2-40B4-BE49-F238E27FC236}">
                <a16:creationId xmlns:a16="http://schemas.microsoft.com/office/drawing/2014/main" id="{98E95F80-49CF-BAAF-B8E2-90DF7604AB59}"/>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Inverse Number Theoretic Transform (INTT) is given by: </a:t>
            </a:r>
            <a:endParaRPr lang="zh-TW" altLang="en-US"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3197DDFA-E21F-4E3E-8908-42566B1CFED2}"/>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Gentleman-Sande decomposition: </a:t>
            </a:r>
            <a:endParaRPr lang="zh-TW" altLang="en-US"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46BE8BF-9FD8-F012-3977-2A9AA335FF4B}"/>
              </a:ext>
            </a:extLst>
          </p:cNvPr>
          <p:cNvSpPr txBox="1"/>
          <p:nvPr/>
        </p:nvSpPr>
        <p:spPr>
          <a:xfrm>
            <a:off x="818415" y="4267916"/>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8DA03271-7D2F-6F9D-5522-C098E770436D}"/>
              </a:ext>
            </a:extLst>
          </p:cNvPr>
          <p:cNvSpPr txBox="1"/>
          <p:nvPr/>
        </p:nvSpPr>
        <p:spPr>
          <a:xfrm>
            <a:off x="818415" y="5408494"/>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inverse transform coefficients are:</a:t>
            </a:r>
            <a:endParaRPr lang="zh-TW" altLang="en-US" dirty="0">
              <a:latin typeface="Times New Roman" panose="02020603050405020304" pitchFamily="18" charset="0"/>
              <a:cs typeface="Times New Roman" panose="02020603050405020304" pitchFamily="18" charset="0"/>
            </a:endParaRPr>
          </a:p>
        </p:txBody>
      </p:sp>
      <p:pic>
        <p:nvPicPr>
          <p:cNvPr id="25" name="圖片 24">
            <a:extLst>
              <a:ext uri="{FF2B5EF4-FFF2-40B4-BE49-F238E27FC236}">
                <a16:creationId xmlns:a16="http://schemas.microsoft.com/office/drawing/2014/main" id="{073CA992-0598-0174-E066-8D2221290259}"/>
              </a:ext>
            </a:extLst>
          </p:cNvPr>
          <p:cNvPicPr>
            <a:picLocks noChangeAspect="1"/>
          </p:cNvPicPr>
          <p:nvPr/>
        </p:nvPicPr>
        <p:blipFill>
          <a:blip r:embed="rId3"/>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4A595B59-0525-BD65-5E38-1DF451B3AFC0}"/>
              </a:ext>
            </a:extLst>
          </p:cNvPr>
          <p:cNvPicPr>
            <a:picLocks noChangeAspect="1"/>
          </p:cNvPicPr>
          <p:nvPr/>
        </p:nvPicPr>
        <p:blipFill>
          <a:blip r:embed="rId4"/>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8B907A62-25C5-AAF6-57F5-A7AA1E355703}"/>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0F552E0-B5A2-9084-EE59-BA11B7131C3F}"/>
              </a:ext>
            </a:extLst>
          </p:cNvPr>
          <p:cNvPicPr>
            <a:picLocks noChangeAspect="1"/>
          </p:cNvPicPr>
          <p:nvPr/>
        </p:nvPicPr>
        <p:blipFill>
          <a:blip r:embed="rId5"/>
          <a:stretch>
            <a:fillRect/>
          </a:stretch>
        </p:blipFill>
        <p:spPr>
          <a:xfrm>
            <a:off x="2940164" y="2491245"/>
            <a:ext cx="6311670" cy="1773802"/>
          </a:xfrm>
          <a:prstGeom prst="rect">
            <a:avLst/>
          </a:prstGeom>
        </p:spPr>
      </p:pic>
      <p:pic>
        <p:nvPicPr>
          <p:cNvPr id="5" name="圖片 4">
            <a:extLst>
              <a:ext uri="{FF2B5EF4-FFF2-40B4-BE49-F238E27FC236}">
                <a16:creationId xmlns:a16="http://schemas.microsoft.com/office/drawing/2014/main" id="{A1868655-D615-FD5E-7220-CD66933F9F9E}"/>
              </a:ext>
            </a:extLst>
          </p:cNvPr>
          <p:cNvPicPr>
            <a:picLocks noChangeAspect="1"/>
          </p:cNvPicPr>
          <p:nvPr/>
        </p:nvPicPr>
        <p:blipFill>
          <a:blip r:embed="rId6"/>
          <a:stretch>
            <a:fillRect/>
          </a:stretch>
        </p:blipFill>
        <p:spPr>
          <a:xfrm>
            <a:off x="4630612" y="1348466"/>
            <a:ext cx="2930775" cy="716856"/>
          </a:xfrm>
          <a:prstGeom prst="rect">
            <a:avLst/>
          </a:prstGeom>
        </p:spPr>
      </p:pic>
      <p:pic>
        <p:nvPicPr>
          <p:cNvPr id="7" name="圖片 6">
            <a:extLst>
              <a:ext uri="{FF2B5EF4-FFF2-40B4-BE49-F238E27FC236}">
                <a16:creationId xmlns:a16="http://schemas.microsoft.com/office/drawing/2014/main" id="{376C2FAF-6458-5DA7-A314-9134F7E6B294}"/>
              </a:ext>
            </a:extLst>
          </p:cNvPr>
          <p:cNvPicPr>
            <a:picLocks noChangeAspect="1"/>
          </p:cNvPicPr>
          <p:nvPr/>
        </p:nvPicPr>
        <p:blipFill>
          <a:blip r:embed="rId7"/>
          <a:stretch>
            <a:fillRect/>
          </a:stretch>
        </p:blipFill>
        <p:spPr>
          <a:xfrm>
            <a:off x="3852071" y="4517373"/>
            <a:ext cx="4487854" cy="796878"/>
          </a:xfrm>
          <a:prstGeom prst="rect">
            <a:avLst/>
          </a:prstGeom>
        </p:spPr>
      </p:pic>
      <p:pic>
        <p:nvPicPr>
          <p:cNvPr id="9" name="圖片 8">
            <a:extLst>
              <a:ext uri="{FF2B5EF4-FFF2-40B4-BE49-F238E27FC236}">
                <a16:creationId xmlns:a16="http://schemas.microsoft.com/office/drawing/2014/main" id="{60AA5CA7-AE22-3D11-8228-7A6E06A30A53}"/>
              </a:ext>
            </a:extLst>
          </p:cNvPr>
          <p:cNvPicPr>
            <a:picLocks noChangeAspect="1"/>
          </p:cNvPicPr>
          <p:nvPr/>
        </p:nvPicPr>
        <p:blipFill>
          <a:blip r:embed="rId8"/>
          <a:stretch>
            <a:fillRect/>
          </a:stretch>
        </p:blipFill>
        <p:spPr>
          <a:xfrm>
            <a:off x="4505577" y="5777826"/>
            <a:ext cx="3180841" cy="666843"/>
          </a:xfrm>
          <a:prstGeom prst="rect">
            <a:avLst/>
          </a:prstGeom>
        </p:spPr>
      </p:pic>
    </p:spTree>
    <p:extLst>
      <p:ext uri="{BB962C8B-B14F-4D97-AF65-F5344CB8AC3E}">
        <p14:creationId xmlns:p14="http://schemas.microsoft.com/office/powerpoint/2010/main" val="1926937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74A3747-015C-6F0A-4AAF-30A3DFD97D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EEFD325-1FE0-08BE-7249-0AFE48C04600}"/>
              </a:ext>
            </a:extLst>
          </p:cNvPr>
          <p:cNvGrpSpPr/>
          <p:nvPr/>
        </p:nvGrpSpPr>
        <p:grpSpPr>
          <a:xfrm>
            <a:off x="568443" y="319365"/>
            <a:ext cx="3635857" cy="400110"/>
            <a:chOff x="568442" y="319364"/>
            <a:chExt cx="3635857" cy="400111"/>
          </a:xfrm>
        </p:grpSpPr>
        <p:sp>
          <p:nvSpPr>
            <p:cNvPr id="55" name="文本框 23">
              <a:extLst>
                <a:ext uri="{FF2B5EF4-FFF2-40B4-BE49-F238E27FC236}">
                  <a16:creationId xmlns:a16="http://schemas.microsoft.com/office/drawing/2014/main" id="{A4653719-B142-F802-E26A-252B847F686C}"/>
                </a:ext>
              </a:extLst>
            </p:cNvPr>
            <p:cNvSpPr txBox="1"/>
            <p:nvPr/>
          </p:nvSpPr>
          <p:spPr>
            <a:xfrm>
              <a:off x="665958" y="319364"/>
              <a:ext cx="353834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Butterfly diagram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4599EA-E3FC-BB31-921F-C01F1735B75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6B417F-18D8-0E0D-31AD-97E90F800278}"/>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pic>
        <p:nvPicPr>
          <p:cNvPr id="3" name="圖片 2">
            <a:extLst>
              <a:ext uri="{FF2B5EF4-FFF2-40B4-BE49-F238E27FC236}">
                <a16:creationId xmlns:a16="http://schemas.microsoft.com/office/drawing/2014/main" id="{F06E341B-FD04-F00A-5A4E-D8C7DC9CF43D}"/>
              </a:ext>
            </a:extLst>
          </p:cNvPr>
          <p:cNvPicPr>
            <a:picLocks noChangeAspect="1"/>
          </p:cNvPicPr>
          <p:nvPr/>
        </p:nvPicPr>
        <p:blipFill>
          <a:blip r:embed="rId3"/>
          <a:stretch>
            <a:fillRect/>
          </a:stretch>
        </p:blipFill>
        <p:spPr>
          <a:xfrm>
            <a:off x="6556141" y="1862215"/>
            <a:ext cx="5040000" cy="1598133"/>
          </a:xfrm>
          <a:prstGeom prst="rect">
            <a:avLst/>
          </a:prstGeom>
        </p:spPr>
      </p:pic>
      <p:pic>
        <p:nvPicPr>
          <p:cNvPr id="4" name="圖片 3">
            <a:extLst>
              <a:ext uri="{FF2B5EF4-FFF2-40B4-BE49-F238E27FC236}">
                <a16:creationId xmlns:a16="http://schemas.microsoft.com/office/drawing/2014/main" id="{85EBF108-A806-0F42-05F5-A6AF8C2C0C6A}"/>
              </a:ext>
            </a:extLst>
          </p:cNvPr>
          <p:cNvPicPr>
            <a:picLocks noChangeAspect="1"/>
          </p:cNvPicPr>
          <p:nvPr/>
        </p:nvPicPr>
        <p:blipFill>
          <a:blip r:embed="rId4"/>
          <a:stretch>
            <a:fillRect/>
          </a:stretch>
        </p:blipFill>
        <p:spPr>
          <a:xfrm>
            <a:off x="6556141" y="4198162"/>
            <a:ext cx="5040000" cy="1602936"/>
          </a:xfrm>
          <a:prstGeom prst="rect">
            <a:avLst/>
          </a:prstGeom>
        </p:spPr>
      </p:pic>
      <p:pic>
        <p:nvPicPr>
          <p:cNvPr id="8" name="圖片 7">
            <a:extLst>
              <a:ext uri="{FF2B5EF4-FFF2-40B4-BE49-F238E27FC236}">
                <a16:creationId xmlns:a16="http://schemas.microsoft.com/office/drawing/2014/main" id="{5A24B9FF-04BF-D669-5465-666990CE6230}"/>
              </a:ext>
            </a:extLst>
          </p:cNvPr>
          <p:cNvPicPr>
            <a:picLocks noChangeAspect="1"/>
          </p:cNvPicPr>
          <p:nvPr/>
        </p:nvPicPr>
        <p:blipFill>
          <a:blip r:embed="rId5"/>
          <a:srcRect l="1559" r="-1559"/>
          <a:stretch/>
        </p:blipFill>
        <p:spPr>
          <a:xfrm>
            <a:off x="2338367" y="4535344"/>
            <a:ext cx="2443504" cy="919291"/>
          </a:xfrm>
          <a:prstGeom prst="rect">
            <a:avLst/>
          </a:prstGeom>
        </p:spPr>
      </p:pic>
      <p:pic>
        <p:nvPicPr>
          <p:cNvPr id="10" name="圖片 9">
            <a:extLst>
              <a:ext uri="{FF2B5EF4-FFF2-40B4-BE49-F238E27FC236}">
                <a16:creationId xmlns:a16="http://schemas.microsoft.com/office/drawing/2014/main" id="{7362114E-BE11-8A32-B1B2-19196433E3BD}"/>
              </a:ext>
            </a:extLst>
          </p:cNvPr>
          <p:cNvPicPr>
            <a:picLocks noChangeAspect="1"/>
          </p:cNvPicPr>
          <p:nvPr/>
        </p:nvPicPr>
        <p:blipFill>
          <a:blip r:embed="rId6"/>
          <a:srcRect l="1668" t="-1579"/>
          <a:stretch/>
        </p:blipFill>
        <p:spPr>
          <a:xfrm>
            <a:off x="2338367" y="2127519"/>
            <a:ext cx="1981200" cy="919291"/>
          </a:xfrm>
          <a:prstGeom prst="rect">
            <a:avLst/>
          </a:prstGeom>
        </p:spPr>
      </p:pic>
      <p:sp>
        <p:nvSpPr>
          <p:cNvPr id="11" name="文字方塊 10">
            <a:extLst>
              <a:ext uri="{FF2B5EF4-FFF2-40B4-BE49-F238E27FC236}">
                <a16:creationId xmlns:a16="http://schemas.microsoft.com/office/drawing/2014/main" id="{101BD4D7-817B-9FBD-61F0-D0E28D7CFB34}"/>
              </a:ext>
            </a:extLst>
          </p:cNvPr>
          <p:cNvSpPr txBox="1"/>
          <p:nvPr/>
        </p:nvSpPr>
        <p:spPr>
          <a:xfrm>
            <a:off x="901493" y="1198587"/>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8C35074-651A-28D0-0738-67C04C44CDAD}"/>
              </a:ext>
            </a:extLst>
          </p:cNvPr>
          <p:cNvSpPr txBox="1"/>
          <p:nvPr/>
        </p:nvSpPr>
        <p:spPr>
          <a:xfrm>
            <a:off x="901493" y="3606411"/>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297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996806" cy="400110"/>
            <a:chOff x="568442" y="319364"/>
            <a:chExt cx="49968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89929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688111064"/>
              </p:ext>
            </p:extLst>
          </p:nvPr>
        </p:nvGraphicFramePr>
        <p:xfrm>
          <a:off x="5154001" y="1356532"/>
          <a:ext cx="6810650" cy="4344150"/>
        </p:xfrm>
        <a:graphic>
          <a:graphicData uri="http://schemas.openxmlformats.org/drawingml/2006/table">
            <a:tbl>
              <a:tblPr firstRow="1" bandRow="1">
                <a:tableStyleId>{5C22544A-7EE6-4342-B048-85BDC9FD1C3A}</a:tableStyleId>
              </a:tblPr>
              <a:tblGrid>
                <a:gridCol w="1172908">
                  <a:extLst>
                    <a:ext uri="{9D8B030D-6E8A-4147-A177-3AD203B41FA5}">
                      <a16:colId xmlns:a16="http://schemas.microsoft.com/office/drawing/2014/main" val="3145363978"/>
                    </a:ext>
                  </a:extLst>
                </a:gridCol>
                <a:gridCol w="581891">
                  <a:extLst>
                    <a:ext uri="{9D8B030D-6E8A-4147-A177-3AD203B41FA5}">
                      <a16:colId xmlns:a16="http://schemas.microsoft.com/office/drawing/2014/main" val="3288777230"/>
                    </a:ext>
                  </a:extLst>
                </a:gridCol>
                <a:gridCol w="969818">
                  <a:extLst>
                    <a:ext uri="{9D8B030D-6E8A-4147-A177-3AD203B41FA5}">
                      <a16:colId xmlns:a16="http://schemas.microsoft.com/office/drawing/2014/main" val="2851598383"/>
                    </a:ext>
                  </a:extLst>
                </a:gridCol>
                <a:gridCol w="4086033">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width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pic>
        <p:nvPicPr>
          <p:cNvPr id="3" name="圖片 2">
            <a:extLst>
              <a:ext uri="{FF2B5EF4-FFF2-40B4-BE49-F238E27FC236}">
                <a16:creationId xmlns:a16="http://schemas.microsoft.com/office/drawing/2014/main" id="{900255BC-8560-B9C9-E3A6-CD1E1820CC17}"/>
              </a:ext>
            </a:extLst>
          </p:cNvPr>
          <p:cNvPicPr>
            <a:picLocks noChangeAspect="1"/>
          </p:cNvPicPr>
          <p:nvPr/>
        </p:nvPicPr>
        <p:blipFill>
          <a:blip r:embed="rId3"/>
          <a:srcRect l="2437" r="2535"/>
          <a:stretch/>
        </p:blipFill>
        <p:spPr>
          <a:xfrm>
            <a:off x="312517" y="2205561"/>
            <a:ext cx="4653023" cy="2646091"/>
          </a:xfrm>
          <a:prstGeom prst="rect">
            <a:avLst/>
          </a:prstGeom>
        </p:spPr>
      </p:pic>
    </p:spTree>
    <p:extLst>
      <p:ext uri="{BB962C8B-B14F-4D97-AF65-F5344CB8AC3E}">
        <p14:creationId xmlns:p14="http://schemas.microsoft.com/office/powerpoint/2010/main" val="1750399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FC097B1-6735-D540-0FB6-CD604222AD7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015FEE-3BCA-4BA7-5371-A2BA5E462128}"/>
              </a:ext>
            </a:extLst>
          </p:cNvPr>
          <p:cNvGrpSpPr/>
          <p:nvPr/>
        </p:nvGrpSpPr>
        <p:grpSpPr>
          <a:xfrm>
            <a:off x="568443" y="319365"/>
            <a:ext cx="4939226" cy="400110"/>
            <a:chOff x="568442" y="319364"/>
            <a:chExt cx="4939226" cy="400111"/>
          </a:xfrm>
        </p:grpSpPr>
        <p:sp>
          <p:nvSpPr>
            <p:cNvPr id="55" name="文本框 23">
              <a:extLst>
                <a:ext uri="{FF2B5EF4-FFF2-40B4-BE49-F238E27FC236}">
                  <a16:creationId xmlns:a16="http://schemas.microsoft.com/office/drawing/2014/main" id="{F8C7ED89-BD5C-1507-5B8E-10138CE02C46}"/>
                </a:ext>
              </a:extLst>
            </p:cNvPr>
            <p:cNvSpPr txBox="1"/>
            <p:nvPr/>
          </p:nvSpPr>
          <p:spPr>
            <a:xfrm>
              <a:off x="665958" y="319364"/>
              <a:ext cx="484171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Task Assignment Table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B70CEC9-77B1-0FD6-EED0-A0D94A9DE9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C69E790-B4E2-92C9-C96F-E79672CF9627}"/>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p:graphicFrame>
        <p:nvGraphicFramePr>
          <p:cNvPr id="9" name="表格 8">
            <a:extLst>
              <a:ext uri="{FF2B5EF4-FFF2-40B4-BE49-F238E27FC236}">
                <a16:creationId xmlns:a16="http://schemas.microsoft.com/office/drawing/2014/main" id="{35CE82DE-0AB6-B415-6954-4D1574880943}"/>
              </a:ext>
            </a:extLst>
          </p:cNvPr>
          <p:cNvGraphicFramePr>
            <a:graphicFrameLocks noGrp="1"/>
          </p:cNvGraphicFramePr>
          <p:nvPr>
            <p:extLst>
              <p:ext uri="{D42A27DB-BD31-4B8C-83A1-F6EECF244321}">
                <p14:modId xmlns:p14="http://schemas.microsoft.com/office/powerpoint/2010/main" val="2433624727"/>
              </p:ext>
            </p:extLst>
          </p:nvPr>
        </p:nvGraphicFramePr>
        <p:xfrm>
          <a:off x="2288881" y="1427652"/>
          <a:ext cx="6810650" cy="4344150"/>
        </p:xfrm>
        <a:graphic>
          <a:graphicData uri="http://schemas.openxmlformats.org/drawingml/2006/table">
            <a:tbl>
              <a:tblPr firstRow="1" bandRow="1">
                <a:tableStyleId>{5C22544A-7EE6-4342-B048-85BDC9FD1C3A}</a:tableStyleId>
              </a:tblPr>
              <a:tblGrid>
                <a:gridCol w="1230088">
                  <a:extLst>
                    <a:ext uri="{9D8B030D-6E8A-4147-A177-3AD203B41FA5}">
                      <a16:colId xmlns:a16="http://schemas.microsoft.com/office/drawing/2014/main" val="3145363978"/>
                    </a:ext>
                  </a:extLst>
                </a:gridCol>
                <a:gridCol w="366767">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4170490">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spTree>
    <p:extLst>
      <p:ext uri="{BB962C8B-B14F-4D97-AF65-F5344CB8AC3E}">
        <p14:creationId xmlns:p14="http://schemas.microsoft.com/office/powerpoint/2010/main" val="2641642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20065" cy="400110"/>
            <a:chOff x="568442" y="319364"/>
            <a:chExt cx="332006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2254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5636229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734135" cy="400110"/>
            <a:chOff x="568442" y="319364"/>
            <a:chExt cx="273413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63661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5" name="圖片 4">
            <a:extLst>
              <a:ext uri="{FF2B5EF4-FFF2-40B4-BE49-F238E27FC236}">
                <a16:creationId xmlns:a16="http://schemas.microsoft.com/office/drawing/2014/main" id="{8CA95077-4CEF-4D64-95AC-FA4B67255AAE}"/>
              </a:ext>
            </a:extLst>
          </p:cNvPr>
          <p:cNvPicPr>
            <a:picLocks noChangeAspect="1"/>
          </p:cNvPicPr>
          <p:nvPr/>
        </p:nvPicPr>
        <p:blipFill rotWithShape="1">
          <a:blip r:embed="rId3"/>
          <a:srcRect l="231" r="-1"/>
          <a:stretch/>
        </p:blipFill>
        <p:spPr>
          <a:xfrm>
            <a:off x="336000" y="1070749"/>
            <a:ext cx="11520000" cy="4992427"/>
          </a:xfrm>
          <a:prstGeom prst="rect">
            <a:avLst/>
          </a:prstGeom>
        </p:spPr>
      </p:pic>
    </p:spTree>
    <p:extLst>
      <p:ext uri="{BB962C8B-B14F-4D97-AF65-F5344CB8AC3E}">
        <p14:creationId xmlns:p14="http://schemas.microsoft.com/office/powerpoint/2010/main" val="3894012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83215" cy="400110"/>
            <a:chOff x="568442" y="319364"/>
            <a:chExt cx="288321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856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4" name="圖片 3">
            <a:extLst>
              <a:ext uri="{FF2B5EF4-FFF2-40B4-BE49-F238E27FC236}">
                <a16:creationId xmlns:a16="http://schemas.microsoft.com/office/drawing/2014/main" id="{2E16898C-9326-4B43-A3CB-E0D901DF294B}"/>
              </a:ext>
            </a:extLst>
          </p:cNvPr>
          <p:cNvPicPr>
            <a:picLocks noChangeAspect="1"/>
          </p:cNvPicPr>
          <p:nvPr/>
        </p:nvPicPr>
        <p:blipFill>
          <a:blip r:embed="rId3"/>
          <a:stretch>
            <a:fillRect/>
          </a:stretch>
        </p:blipFill>
        <p:spPr>
          <a:xfrm>
            <a:off x="572859" y="1059718"/>
            <a:ext cx="11046281" cy="1822938"/>
          </a:xfrm>
          <a:prstGeom prst="rect">
            <a:avLst/>
          </a:prstGeom>
        </p:spPr>
      </p:pic>
      <p:pic>
        <p:nvPicPr>
          <p:cNvPr id="6" name="圖片 5">
            <a:extLst>
              <a:ext uri="{FF2B5EF4-FFF2-40B4-BE49-F238E27FC236}">
                <a16:creationId xmlns:a16="http://schemas.microsoft.com/office/drawing/2014/main" id="{5DB694EC-FF89-4563-90A5-14D849EEE37F}"/>
              </a:ext>
            </a:extLst>
          </p:cNvPr>
          <p:cNvPicPr>
            <a:picLocks noChangeAspect="1"/>
          </p:cNvPicPr>
          <p:nvPr/>
        </p:nvPicPr>
        <p:blipFill>
          <a:blip r:embed="rId4"/>
          <a:stretch>
            <a:fillRect/>
          </a:stretch>
        </p:blipFill>
        <p:spPr>
          <a:xfrm>
            <a:off x="1684797" y="3154319"/>
            <a:ext cx="8566961" cy="2540070"/>
          </a:xfrm>
          <a:prstGeom prst="rect">
            <a:avLst/>
          </a:prstGeom>
        </p:spPr>
      </p:pic>
      <p:sp>
        <p:nvSpPr>
          <p:cNvPr id="7" name="矩形 6">
            <a:extLst>
              <a:ext uri="{FF2B5EF4-FFF2-40B4-BE49-F238E27FC236}">
                <a16:creationId xmlns:a16="http://schemas.microsoft.com/office/drawing/2014/main" id="{5A4809B5-8351-497F-88FD-BD08A8753125}"/>
              </a:ext>
            </a:extLst>
          </p:cNvPr>
          <p:cNvSpPr/>
          <p:nvPr/>
        </p:nvSpPr>
        <p:spPr>
          <a:xfrm>
            <a:off x="8374380" y="538734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8E87B2C-7736-4B34-A141-CC2884268815}"/>
              </a:ext>
            </a:extLst>
          </p:cNvPr>
          <p:cNvSpPr/>
          <p:nvPr/>
        </p:nvSpPr>
        <p:spPr>
          <a:xfrm>
            <a:off x="10848975" y="239077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endCxn id="7" idx="0"/>
          </p:cNvCxnSpPr>
          <p:nvPr/>
        </p:nvCxnSpPr>
        <p:spPr>
          <a:xfrm>
            <a:off x="9306560" y="5387340"/>
            <a:ext cx="650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7" idx="0"/>
            <a:endCxn id="11" idx="2"/>
          </p:cNvCxnSpPr>
          <p:nvPr/>
        </p:nvCxnSpPr>
        <p:spPr>
          <a:xfrm flipV="1">
            <a:off x="9313069" y="2754630"/>
            <a:ext cx="1837849" cy="26327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6619875" y="127063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52600" y="41148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91289" y="1634490"/>
            <a:ext cx="4230529" cy="24803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355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pic>
        <p:nvPicPr>
          <p:cNvPr id="3" name="圖片 2">
            <a:extLst>
              <a:ext uri="{FF2B5EF4-FFF2-40B4-BE49-F238E27FC236}">
                <a16:creationId xmlns:a16="http://schemas.microsoft.com/office/drawing/2014/main" id="{E5B9F581-92B7-4069-8D01-0827F0B12D87}"/>
              </a:ext>
            </a:extLst>
          </p:cNvPr>
          <p:cNvPicPr>
            <a:picLocks noChangeAspect="1"/>
          </p:cNvPicPr>
          <p:nvPr/>
        </p:nvPicPr>
        <p:blipFill>
          <a:blip r:embed="rId3"/>
          <a:stretch>
            <a:fillRect/>
          </a:stretch>
        </p:blipFill>
        <p:spPr>
          <a:xfrm>
            <a:off x="336000" y="938637"/>
            <a:ext cx="11520000" cy="4980725"/>
          </a:xfrm>
          <a:prstGeom prst="rect">
            <a:avLst/>
          </a:prstGeom>
        </p:spPr>
      </p:pic>
    </p:spTree>
    <p:extLst>
      <p:ext uri="{BB962C8B-B14F-4D97-AF65-F5344CB8AC3E}">
        <p14:creationId xmlns:p14="http://schemas.microsoft.com/office/powerpoint/2010/main" val="2141615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920DC1AB-3E43-4A17-A7C5-1E02AB245226}"/>
              </a:ext>
            </a:extLst>
          </p:cNvPr>
          <p:cNvPicPr>
            <a:picLocks noChangeAspect="1"/>
          </p:cNvPicPr>
          <p:nvPr/>
        </p:nvPicPr>
        <p:blipFill>
          <a:blip r:embed="rId3"/>
          <a:stretch>
            <a:fillRect/>
          </a:stretch>
        </p:blipFill>
        <p:spPr>
          <a:xfrm>
            <a:off x="1041082" y="3836231"/>
            <a:ext cx="10080000" cy="2224903"/>
          </a:xfrm>
          <a:prstGeom prst="rect">
            <a:avLst/>
          </a:prstGeom>
        </p:spPr>
      </p:pic>
      <p:pic>
        <p:nvPicPr>
          <p:cNvPr id="3" name="圖片 2">
            <a:extLst>
              <a:ext uri="{FF2B5EF4-FFF2-40B4-BE49-F238E27FC236}">
                <a16:creationId xmlns:a16="http://schemas.microsoft.com/office/drawing/2014/main" id="{16176280-DB49-48EA-A884-5C583D3E92C2}"/>
              </a:ext>
            </a:extLst>
          </p:cNvPr>
          <p:cNvPicPr>
            <a:picLocks noChangeAspect="1"/>
          </p:cNvPicPr>
          <p:nvPr/>
        </p:nvPicPr>
        <p:blipFill>
          <a:blip r:embed="rId4"/>
          <a:stretch>
            <a:fillRect/>
          </a:stretch>
        </p:blipFill>
        <p:spPr>
          <a:xfrm>
            <a:off x="1041082" y="833941"/>
            <a:ext cx="10080000" cy="2551898"/>
          </a:xfrm>
          <a:prstGeom prst="rect">
            <a:avLst/>
          </a:prstGeom>
        </p:spPr>
      </p:pic>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sp>
        <p:nvSpPr>
          <p:cNvPr id="11" name="矩形 10">
            <a:extLst>
              <a:ext uri="{FF2B5EF4-FFF2-40B4-BE49-F238E27FC236}">
                <a16:creationId xmlns:a16="http://schemas.microsoft.com/office/drawing/2014/main" id="{48E87B2C-7736-4B34-A141-CC2884268815}"/>
              </a:ext>
            </a:extLst>
          </p:cNvPr>
          <p:cNvSpPr/>
          <p:nvPr/>
        </p:nvSpPr>
        <p:spPr>
          <a:xfrm>
            <a:off x="7580316" y="2109890"/>
            <a:ext cx="687384" cy="419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cxnSpLocks/>
          </p:cNvCxnSpPr>
          <p:nvPr/>
        </p:nvCxnSpPr>
        <p:spPr>
          <a:xfrm flipH="1" flipV="1">
            <a:off x="9995975" y="5855970"/>
            <a:ext cx="6510" cy="80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26" idx="0"/>
            <a:endCxn id="11" idx="2"/>
          </p:cNvCxnSpPr>
          <p:nvPr/>
        </p:nvCxnSpPr>
        <p:spPr>
          <a:xfrm flipH="1" flipV="1">
            <a:off x="7924008" y="2529840"/>
            <a:ext cx="2078477" cy="334131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4909184" y="862964"/>
            <a:ext cx="676275" cy="4133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42440" y="50546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81129" y="1276350"/>
            <a:ext cx="2566193" cy="37782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8E3B5F9-70C3-4071-A646-0BA2A2C2AC7A}"/>
              </a:ext>
            </a:extLst>
          </p:cNvPr>
          <p:cNvSpPr/>
          <p:nvPr/>
        </p:nvSpPr>
        <p:spPr>
          <a:xfrm>
            <a:off x="9063796" y="5871152"/>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15058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281127" cy="400110"/>
            <a:chOff x="568442" y="319364"/>
            <a:chExt cx="228112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18361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For a 46-bit value s, modular reduction is performed recursively by exploiting the relation :</a:t>
                </a:r>
              </a:p>
              <a:p>
                <a:pPr>
                  <a:lnSpc>
                    <a:spcPct val="200000"/>
                  </a:lnSpc>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cs typeface="Times New Roman" panose="02020603050405020304" pitchFamily="18" charset="0"/>
                            </a:rPr>
                            <m:t>23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−1 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𝑞</m:t>
                      </m:r>
                    </m:oMath>
                  </m:oMathPara>
                </a14:m>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 The reduction ensures that the result falls within the interval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2</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allowing for adjustments by adding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negative or subtracting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positive.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After performing necessary additions or subtractions with q of the reduced result, the final output is determined by selecting the non-negative value.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Each BU module contains one, and there are eight BU modules, requiring a total of eight modular reduction modules.</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79087"/>
                <a:ext cx="9784763" cy="4439933"/>
              </a:xfrm>
              <a:prstGeom prst="rect">
                <a:avLst/>
              </a:prstGeom>
              <a:blipFill>
                <a:blip r:embed="rId3"/>
                <a:stretch>
                  <a:fillRect l="-374" b="-13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26010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945318" cy="400110"/>
            <a:chOff x="568442" y="319364"/>
            <a:chExt cx="494531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847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sp>
        <p:nvSpPr>
          <p:cNvPr id="3" name="矩形 2">
            <a:extLst>
              <a:ext uri="{FF2B5EF4-FFF2-40B4-BE49-F238E27FC236}">
                <a16:creationId xmlns:a16="http://schemas.microsoft.com/office/drawing/2014/main" id="{F9C3529C-25F8-45AA-8561-4F70E17AF2CF}"/>
              </a:ext>
            </a:extLst>
          </p:cNvPr>
          <p:cNvSpPr/>
          <p:nvPr/>
        </p:nvSpPr>
        <p:spPr>
          <a:xfrm>
            <a:off x="928241" y="1009228"/>
            <a:ext cx="10335518" cy="4307398"/>
          </a:xfrm>
          <a:prstGeom prst="rect">
            <a:avLst/>
          </a:prstGeom>
        </p:spPr>
        <p:txBody>
          <a:bodyPr wrap="square">
            <a:spAutoFit/>
          </a:bodyPr>
          <a:lstStyle/>
          <a:p>
            <a:pPr>
              <a:lnSpc>
                <a:spcPct val="200000"/>
              </a:lnSpc>
            </a:pPr>
            <a:r>
              <a:rPr lang="pl-PL" altLang="zh-TW" sz="2000" dirty="0">
                <a:latin typeface="Times New Roman" panose="02020603050405020304" pitchFamily="18" charset="0"/>
                <a:cs typeface="Times New Roman" panose="02020603050405020304" pitchFamily="18" charset="0"/>
              </a:rPr>
              <a:t>s[45 : 0] ≡ 2²³s[45 : 23] + s[22 : 0] ≡ 2¹³s[45 : 23] − s[45 : 23] + s[22 : 0]</a:t>
            </a:r>
          </a:p>
          <a:p>
            <a:pPr lvl="2">
              <a:lnSpc>
                <a:spcPct val="200000"/>
              </a:lnSpc>
            </a:pPr>
            <a:r>
              <a:rPr lang="pl-PL" altLang="zh-TW" sz="2000" dirty="0">
                <a:latin typeface="Times New Roman" panose="02020603050405020304" pitchFamily="18" charset="0"/>
                <a:cs typeface="Times New Roman" panose="02020603050405020304" pitchFamily="18" charset="0"/>
              </a:rPr>
              <a:t>≡ 2²³s[45 : 33] + 2¹³s[32 : 23]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2²³s[45 : 43] + 2¹³ (s[42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43] + s[42 : 33] + s[32 : 23]) − (s[45 : 43]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2¹³x − y + z ≡ 2²³x[11 : 10] + 2¹³x[9 : 0] − y + z</a:t>
            </a:r>
          </a:p>
          <a:p>
            <a:pPr lvl="2">
              <a:lnSpc>
                <a:spcPct val="200000"/>
              </a:lnSpc>
            </a:pPr>
            <a:r>
              <a:rPr lang="pl-PL" altLang="zh-TW" sz="2000" dirty="0">
                <a:latin typeface="Times New Roman" panose="02020603050405020304" pitchFamily="18" charset="0"/>
                <a:cs typeface="Times New Roman" panose="02020603050405020304" pitchFamily="18" charset="0"/>
              </a:rPr>
              <a:t>≡ 2¹³ (x[11 : 10] + x[9 : 0]) − (y + x[11 : 10]) + z </a:t>
            </a:r>
            <a:r>
              <a:rPr lang="en-US" altLang="zh-TW" sz="2000" dirty="0">
                <a:latin typeface="Times New Roman" panose="02020603050405020304" pitchFamily="18" charset="0"/>
                <a:cs typeface="Times New Roman" panose="02020603050405020304" pitchFamily="18" charset="0"/>
              </a:rPr>
              <a:t>(</a:t>
            </a:r>
            <a:r>
              <a:rPr lang="pl-PL" altLang="zh-TW" sz="2000" dirty="0">
                <a:latin typeface="Times New Roman" panose="02020603050405020304" pitchFamily="18" charset="0"/>
                <a:cs typeface="Times New Roman" panose="02020603050405020304" pitchFamily="18" charset="0"/>
              </a:rPr>
              <a:t>mod q</a:t>
            </a:r>
            <a:r>
              <a:rPr lang="en-US" altLang="zh-TW" sz="2000" dirty="0">
                <a:latin typeface="Times New Roman" panose="02020603050405020304" pitchFamily="18" charset="0"/>
                <a:cs typeface="Times New Roman" panose="02020603050405020304" pitchFamily="18" charset="0"/>
              </a:rPr>
              <a:t>)</a:t>
            </a:r>
            <a:endParaRPr lang="pl-PL"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4105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48</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41369725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237560" cy="400110"/>
            <a:chOff x="568442" y="319364"/>
            <a:chExt cx="423756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1400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 – Timing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pic>
        <p:nvPicPr>
          <p:cNvPr id="14" name="圖片 13">
            <a:extLst>
              <a:ext uri="{FF2B5EF4-FFF2-40B4-BE49-F238E27FC236}">
                <a16:creationId xmlns:a16="http://schemas.microsoft.com/office/drawing/2014/main" id="{46A828CE-B480-4C09-8240-CEE5368B3EE9}"/>
              </a:ext>
            </a:extLst>
          </p:cNvPr>
          <p:cNvPicPr>
            <a:picLocks noChangeAspect="1"/>
          </p:cNvPicPr>
          <p:nvPr/>
        </p:nvPicPr>
        <p:blipFill>
          <a:blip r:embed="rId3"/>
          <a:stretch>
            <a:fillRect/>
          </a:stretch>
        </p:blipFill>
        <p:spPr>
          <a:xfrm>
            <a:off x="1261388" y="1302564"/>
            <a:ext cx="9669224" cy="3267531"/>
          </a:xfrm>
          <a:prstGeom prst="rect">
            <a:avLst/>
          </a:prstGeom>
        </p:spPr>
      </p:pic>
      <p:sp>
        <p:nvSpPr>
          <p:cNvPr id="3" name="矩形 2">
            <a:extLst>
              <a:ext uri="{FF2B5EF4-FFF2-40B4-BE49-F238E27FC236}">
                <a16:creationId xmlns:a16="http://schemas.microsoft.com/office/drawing/2014/main" id="{172FA744-8915-4BBD-8388-576CA16B4E4A}"/>
              </a:ext>
            </a:extLst>
          </p:cNvPr>
          <p:cNvSpPr/>
          <p:nvPr/>
        </p:nvSpPr>
        <p:spPr>
          <a:xfrm>
            <a:off x="1261388" y="1641513"/>
            <a:ext cx="9669224" cy="4737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81970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Butterfly Unit is formed based on the symmetry and parity properties in NTT and INTT computations.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together with a corresponding twiddle factor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butterfly operation in a finite field (modulo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𝑝</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proceeds as follows:</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structures of NTT and INTT are similar, but the twiddle factors used in INTT are the modular inverses of those in NTT. A normalization factor must also be applied at the end.</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Eight BU modules are used in the NTT/INTT of the thesis.</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0460844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24493030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937027" y="1027443"/>
                <a:ext cx="10349809"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To match the butterfly structure, the output of each stage's BU is reordered accordingly.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There are a total of 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where 1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 in our implemented NTT and INTT.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 NTT/INTT, the MEM depth of each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Stage is different:</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2×((8−i)−1) </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2×(i−1)</a:t>
                </a:r>
              </a:p>
              <a:p>
                <a:pPr lvl="1" algn="ct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937027" y="1027443"/>
                <a:ext cx="10349809" cy="3331938"/>
              </a:xfrm>
              <a:prstGeom prst="rect">
                <a:avLst/>
              </a:prstGeom>
              <a:blipFill>
                <a:blip r:embed="rId3"/>
                <a:stretch>
                  <a:fillRect l="-4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78780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539210" cy="400110"/>
            <a:chOff x="568442" y="319364"/>
            <a:chExt cx="25392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441694"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pic>
        <p:nvPicPr>
          <p:cNvPr id="4" name="圖片 3">
            <a:extLst>
              <a:ext uri="{FF2B5EF4-FFF2-40B4-BE49-F238E27FC236}">
                <a16:creationId xmlns:a16="http://schemas.microsoft.com/office/drawing/2014/main" id="{14890484-F077-489C-9748-6A60629A82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2064000"/>
            <a:ext cx="10800000" cy="2730000"/>
          </a:xfrm>
          <a:prstGeom prst="rect">
            <a:avLst/>
          </a:prstGeom>
        </p:spPr>
      </p:pic>
    </p:spTree>
    <p:extLst>
      <p:ext uri="{BB962C8B-B14F-4D97-AF65-F5344CB8AC3E}">
        <p14:creationId xmlns:p14="http://schemas.microsoft.com/office/powerpoint/2010/main" val="17106093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Tree>
    <p:extLst>
      <p:ext uri="{BB962C8B-B14F-4D97-AF65-F5344CB8AC3E}">
        <p14:creationId xmlns:p14="http://schemas.microsoft.com/office/powerpoint/2010/main" val="3819711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702663504"/>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035242990"/>
              </p:ext>
            </p:extLst>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3842918334"/>
              </p:ext>
            </p:extLst>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582562435"/>
              </p:ext>
            </p:extLst>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19034908"/>
              </p:ext>
            </p:extLst>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9D5DB68-0DEE-0E82-B075-EB0C702E1AE9}"/>
              </a:ext>
            </a:extLst>
          </p:cNvPr>
          <p:cNvSpPr>
            <a:spLocks noGrp="1"/>
          </p:cNvSpPr>
          <p:nvPr>
            <p:ph type="sldNum" sz="quarter" idx="12"/>
          </p:nvPr>
        </p:nvSpPr>
        <p:spPr/>
        <p:txBody>
          <a:bodyPr/>
          <a:lstStyle/>
          <a:p>
            <a:fld id="{565CE74E-AB26-4998-AD42-012C4C1AD076}" type="slidenum">
              <a:rPr lang="zh-CN" altLang="en-US" smtClean="0"/>
              <a:t>65</a:t>
            </a:fld>
            <a:endParaRPr lang="zh-CN" altLang="en-US" dirty="0"/>
          </a:p>
        </p:txBody>
      </p:sp>
    </p:spTree>
    <p:extLst>
      <p:ext uri="{BB962C8B-B14F-4D97-AF65-F5344CB8AC3E}">
        <p14:creationId xmlns:p14="http://schemas.microsoft.com/office/powerpoint/2010/main" val="4883409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B81CC0EB-99FD-00AE-DBBA-5E28C5C8467C}"/>
              </a:ext>
            </a:extLst>
          </p:cNvPr>
          <p:cNvSpPr>
            <a:spLocks noGrp="1"/>
          </p:cNvSpPr>
          <p:nvPr>
            <p:ph type="sldNum" sz="quarter" idx="12"/>
          </p:nvPr>
        </p:nvSpPr>
        <p:spPr/>
        <p:txBody>
          <a:bodyPr/>
          <a:lstStyle/>
          <a:p>
            <a:fld id="{565CE74E-AB26-4998-AD42-012C4C1AD076}" type="slidenum">
              <a:rPr lang="zh-CN" altLang="en-US" smtClean="0"/>
              <a:t>66</a:t>
            </a:fld>
            <a:endParaRPr lang="zh-CN" altLang="en-US" dirty="0"/>
          </a:p>
        </p:txBody>
      </p:sp>
    </p:spTree>
    <p:extLst>
      <p:ext uri="{BB962C8B-B14F-4D97-AF65-F5344CB8AC3E}">
        <p14:creationId xmlns:p14="http://schemas.microsoft.com/office/powerpoint/2010/main" val="15816570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D282DBBC-4ACE-16A6-B09C-884F666AF903}"/>
              </a:ext>
            </a:extLst>
          </p:cNvPr>
          <p:cNvSpPr>
            <a:spLocks noGrp="1"/>
          </p:cNvSpPr>
          <p:nvPr>
            <p:ph type="sldNum" sz="quarter" idx="12"/>
          </p:nvPr>
        </p:nvSpPr>
        <p:spPr/>
        <p:txBody>
          <a:bodyPr/>
          <a:lstStyle/>
          <a:p>
            <a:fld id="{565CE74E-AB26-4998-AD42-012C4C1AD076}" type="slidenum">
              <a:rPr lang="zh-CN" altLang="en-US" smtClean="0"/>
              <a:t>67</a:t>
            </a:fld>
            <a:endParaRPr lang="zh-CN" altLang="en-US" dirty="0"/>
          </a:p>
        </p:txBody>
      </p:sp>
    </p:spTree>
    <p:extLst>
      <p:ext uri="{BB962C8B-B14F-4D97-AF65-F5344CB8AC3E}">
        <p14:creationId xmlns:p14="http://schemas.microsoft.com/office/powerpoint/2010/main" val="18683733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1874221" cy="400110"/>
            <a:chOff x="568442" y="319364"/>
            <a:chExt cx="1874221" cy="400111"/>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177670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2773353638"/>
              </p:ext>
            </p:extLst>
          </p:nvPr>
        </p:nvGraphicFramePr>
        <p:xfrm>
          <a:off x="961858" y="802913"/>
          <a:ext cx="10268283" cy="5666664"/>
        </p:xfrm>
        <a:graphic>
          <a:graphicData uri="http://schemas.openxmlformats.org/drawingml/2006/table">
            <a:tbl>
              <a:tblPr firstRow="1" bandRow="1">
                <a:tableStyleId>{5C22544A-7EE6-4342-B048-85BDC9FD1C3A}</a:tableStyleId>
              </a:tblPr>
              <a:tblGrid>
                <a:gridCol w="1872489">
                  <a:extLst>
                    <a:ext uri="{9D8B030D-6E8A-4147-A177-3AD203B41FA5}">
                      <a16:colId xmlns:a16="http://schemas.microsoft.com/office/drawing/2014/main" val="119686947"/>
                    </a:ext>
                  </a:extLst>
                </a:gridCol>
                <a:gridCol w="3785803">
                  <a:extLst>
                    <a:ext uri="{9D8B030D-6E8A-4147-A177-3AD203B41FA5}">
                      <a16:colId xmlns:a16="http://schemas.microsoft.com/office/drawing/2014/main" val="2984835858"/>
                    </a:ext>
                  </a:extLst>
                </a:gridCol>
                <a:gridCol w="2462202">
                  <a:extLst>
                    <a:ext uri="{9D8B030D-6E8A-4147-A177-3AD203B41FA5}">
                      <a16:colId xmlns:a16="http://schemas.microsoft.com/office/drawing/2014/main" val="3288777230"/>
                    </a:ext>
                  </a:extLst>
                </a:gridCol>
                <a:gridCol w="2147789">
                  <a:extLst>
                    <a:ext uri="{9D8B030D-6E8A-4147-A177-3AD203B41FA5}">
                      <a16:colId xmlns:a16="http://schemas.microsoft.com/office/drawing/2014/main" val="2851598383"/>
                    </a:ext>
                  </a:extLst>
                </a:gridCol>
              </a:tblGrid>
              <a:tr h="510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63396">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63396">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63396">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+(2+n+m))*8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63396">
                <a:tc rowSpan="4">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sp>
        <p:nvSpPr>
          <p:cNvPr id="2" name="投影片編號版面配置區 1">
            <a:extLst>
              <a:ext uri="{FF2B5EF4-FFF2-40B4-BE49-F238E27FC236}">
                <a16:creationId xmlns:a16="http://schemas.microsoft.com/office/drawing/2014/main" id="{BDCBE1D3-79B2-3A23-9E16-882BEB0D5139}"/>
              </a:ext>
            </a:extLst>
          </p:cNvPr>
          <p:cNvSpPr>
            <a:spLocks noGrp="1"/>
          </p:cNvSpPr>
          <p:nvPr>
            <p:ph type="sldNum" sz="quarter" idx="12"/>
          </p:nvPr>
        </p:nvSpPr>
        <p:spPr/>
        <p:txBody>
          <a:bodyPr/>
          <a:lstStyle/>
          <a:p>
            <a:fld id="{565CE74E-AB26-4998-AD42-012C4C1AD076}" type="slidenum">
              <a:rPr lang="zh-CN" altLang="en-US" smtClean="0"/>
              <a:t>68</a:t>
            </a:fld>
            <a:endParaRPr lang="zh-CN" altLang="en-US" dirty="0"/>
          </a:p>
        </p:txBody>
      </p:sp>
    </p:spTree>
    <p:extLst>
      <p:ext uri="{BB962C8B-B14F-4D97-AF65-F5344CB8AC3E}">
        <p14:creationId xmlns:p14="http://schemas.microsoft.com/office/powerpoint/2010/main" val="36012864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815099"/>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is_last cycle</a:t>
                          </a:r>
                          <a:b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m:t>
                                    </m:r>
                                  </m:e>
                                </m:d>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byte_num</a:t>
                          </a:r>
                          <a14:m>
                            <m:oMath xmlns:m="http://schemas.openxmlformats.org/officeDocument/2006/math">
                              <m:f>
                                <m:fPr>
                                  <m:ctrlPr>
                                    <a:rPr lang="en-US" altLang="zh-TW" sz="16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mod</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64</m:t>
                                  </m:r>
                                  <m:r>
                                    <m:rPr>
                                      <m:nor/>
                                    </m:rPr>
                                    <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m:t> </m:t>
                                  </m:r>
                                </m:num>
                                <m:den>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oMath>
                          </a14:m>
                          <a:endPar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 time</a:t>
                          </a:r>
                        </a:p>
                        <a:p>
                          <a:pPr algn="ct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𝑂𝑢𝑡𝑝𝑢𝑡</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𝑆𝑖𝑧𝑒</m:t>
                                        </m:r>
                                      </m:num>
                                      <m:den>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𝑚𝑜𝑑𝑒</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𝑠𝑖𝑧𝑒</m:t>
                                        </m:r>
                                      </m:den>
                                    </m:f>
                                  </m:e>
                                </m:d>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en-US" altLang="zh-TW" sz="12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Choice>
        <mc:Fallback xmlns="">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693357">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0039" t="-1754" r="-2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510039" t="-1754" r="-1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10039" t="-1754" r="-386" b="-734211"/>
                          </a:stretch>
                        </a:blip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Fallback>
      </mc:AlternateContent>
      <p:sp>
        <p:nvSpPr>
          <p:cNvPr id="2" name="投影片編號版面配置區 1">
            <a:extLst>
              <a:ext uri="{FF2B5EF4-FFF2-40B4-BE49-F238E27FC236}">
                <a16:creationId xmlns:a16="http://schemas.microsoft.com/office/drawing/2014/main" id="{E273A934-4645-1BAB-B267-8293F54C9685}"/>
              </a:ext>
            </a:extLst>
          </p:cNvPr>
          <p:cNvSpPr>
            <a:spLocks noGrp="1"/>
          </p:cNvSpPr>
          <p:nvPr>
            <p:ph type="sldNum" sz="quarter" idx="12"/>
          </p:nvPr>
        </p:nvSpPr>
        <p:spPr/>
        <p:txBody>
          <a:bodyPr/>
          <a:lstStyle/>
          <a:p>
            <a:fld id="{565CE74E-AB26-4998-AD42-012C4C1AD076}" type="slidenum">
              <a:rPr lang="zh-CN" altLang="en-US" smtClean="0"/>
              <a:t>69</a:t>
            </a:fld>
            <a:endParaRPr lang="zh-CN" altLang="en-US" dirty="0"/>
          </a:p>
        </p:txBody>
      </p:sp>
    </p:spTree>
    <p:extLst>
      <p:ext uri="{BB962C8B-B14F-4D97-AF65-F5344CB8AC3E}">
        <p14:creationId xmlns:p14="http://schemas.microsoft.com/office/powerpoint/2010/main" val="4278896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AA397D0-C386-5973-56D3-F039ED4B196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C577B11-5181-7DF6-762A-7C3EBB0DD5CD}"/>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7EF7B036-C2B7-2707-DDC4-DD6D81EB4C9B}"/>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5F693D-EFF0-F86F-8D4B-C8737248ACC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61594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203077" r="-526" b="-107692"/>
                          </a:stretch>
                        </a:blip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303077" r="-526" b="-7692"/>
                          </a:stretch>
                        </a:blip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9DC8F96A-A002-54A6-0AC5-90B8E32CB09D}"/>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70</a:t>
            </a:fld>
            <a:endParaRPr lang="zh-CN" altLang="en-US" dirty="0"/>
          </a:p>
        </p:txBody>
      </p:sp>
    </p:spTree>
    <p:extLst>
      <p:ext uri="{BB962C8B-B14F-4D97-AF65-F5344CB8AC3E}">
        <p14:creationId xmlns:p14="http://schemas.microsoft.com/office/powerpoint/2010/main" val="1141036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6A1195C-E85C-2ADD-AA56-CBF1A82E1CE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3EB3A1-1B52-D4E1-80C0-50C95B4FCBB3}"/>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96590F2E-BB68-79ED-3A33-5D79B98259A5}"/>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B0891677-9E03-DB46-1D15-1C3448A799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DE6CC548-0888-FE4F-D9E8-B23793FB4A2A}"/>
              </a:ext>
            </a:extLst>
          </p:cNvPr>
          <p:cNvGraphicFramePr>
            <a:graphicFrameLocks noGrp="1"/>
          </p:cNvGraphicFramePr>
          <p:nvPr>
            <p:extLst>
              <p:ext uri="{D42A27DB-BD31-4B8C-83A1-F6EECF244321}">
                <p14:modId xmlns:p14="http://schemas.microsoft.com/office/powerpoint/2010/main" val="3290128841"/>
              </p:ext>
            </p:extLst>
          </p:nvPr>
        </p:nvGraphicFramePr>
        <p:xfrm>
          <a:off x="1495425" y="942955"/>
          <a:ext cx="5445125" cy="4916184"/>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zero_index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551592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bl>
          </a:graphicData>
        </a:graphic>
      </p:graphicFrame>
      <p:sp>
        <p:nvSpPr>
          <p:cNvPr id="2" name="投影片編號版面配置區 1">
            <a:extLst>
              <a:ext uri="{FF2B5EF4-FFF2-40B4-BE49-F238E27FC236}">
                <a16:creationId xmlns:a16="http://schemas.microsoft.com/office/drawing/2014/main" id="{BEA37C69-F344-EC65-E614-612C06CF809C}"/>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71</a:t>
            </a:fld>
            <a:endParaRPr lang="zh-CN" altLang="en-US" dirty="0"/>
          </a:p>
        </p:txBody>
      </p:sp>
    </p:spTree>
    <p:extLst>
      <p:ext uri="{BB962C8B-B14F-4D97-AF65-F5344CB8AC3E}">
        <p14:creationId xmlns:p14="http://schemas.microsoft.com/office/powerpoint/2010/main" val="31157894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2735033" cy="400110"/>
            <a:chOff x="568442" y="319364"/>
            <a:chExt cx="2735033"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26375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Module</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4" name="圖片 23">
            <a:extLst>
              <a:ext uri="{FF2B5EF4-FFF2-40B4-BE49-F238E27FC236}">
                <a16:creationId xmlns:a16="http://schemas.microsoft.com/office/drawing/2014/main" id="{086D8E8A-8FE6-16F1-A1DB-7766FE7E1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85" y="1476088"/>
            <a:ext cx="5270960" cy="3600000"/>
          </a:xfrm>
          <a:prstGeom prst="rect">
            <a:avLst/>
          </a:prstGeom>
        </p:spPr>
      </p:pic>
      <p:pic>
        <p:nvPicPr>
          <p:cNvPr id="26" name="圖片 25">
            <a:extLst>
              <a:ext uri="{FF2B5EF4-FFF2-40B4-BE49-F238E27FC236}">
                <a16:creationId xmlns:a16="http://schemas.microsoft.com/office/drawing/2014/main" id="{133A09F5-1EE3-8BB7-9CE5-54A58C8EF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42" y="1476088"/>
            <a:ext cx="5637243" cy="3600000"/>
          </a:xfrm>
          <a:prstGeom prst="rect">
            <a:avLst/>
          </a:prstGeom>
        </p:spPr>
      </p:pic>
      <p:sp>
        <p:nvSpPr>
          <p:cNvPr id="2" name="投影片編號版面配置區 1">
            <a:extLst>
              <a:ext uri="{FF2B5EF4-FFF2-40B4-BE49-F238E27FC236}">
                <a16:creationId xmlns:a16="http://schemas.microsoft.com/office/drawing/2014/main" id="{5216F085-7612-C56E-AABE-126D55D946C7}"/>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spTree>
    <p:extLst>
      <p:ext uri="{BB962C8B-B14F-4D97-AF65-F5344CB8AC3E}">
        <p14:creationId xmlns:p14="http://schemas.microsoft.com/office/powerpoint/2010/main" val="12484943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pic>
        <p:nvPicPr>
          <p:cNvPr id="5" name="圖片 4">
            <a:extLst>
              <a:ext uri="{FF2B5EF4-FFF2-40B4-BE49-F238E27FC236}">
                <a16:creationId xmlns:a16="http://schemas.microsoft.com/office/drawing/2014/main" id="{D88434A4-669F-4A11-827E-F68D7624E3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338" y="683300"/>
            <a:ext cx="10265323" cy="2091756"/>
          </a:xfrm>
          <a:prstGeom prst="rect">
            <a:avLst/>
          </a:prstGeom>
        </p:spPr>
      </p:pic>
      <p:pic>
        <p:nvPicPr>
          <p:cNvPr id="7" name="圖片 6">
            <a:extLst>
              <a:ext uri="{FF2B5EF4-FFF2-40B4-BE49-F238E27FC236}">
                <a16:creationId xmlns:a16="http://schemas.microsoft.com/office/drawing/2014/main" id="{B83527E7-039B-41AE-8B3D-B1842AD3F5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4256" y="2775056"/>
            <a:ext cx="8423485" cy="3999247"/>
          </a:xfrm>
          <a:prstGeom prst="rect">
            <a:avLst/>
          </a:prstGeom>
        </p:spPr>
      </p:pic>
    </p:spTree>
    <p:extLst>
      <p:ext uri="{BB962C8B-B14F-4D97-AF65-F5344CB8AC3E}">
        <p14:creationId xmlns:p14="http://schemas.microsoft.com/office/powerpoint/2010/main" val="26570343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25BED76-0354-8990-9A6F-8548FBE7D4F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08BE654-7DE0-0729-ED17-822D577ED2DE}"/>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1C6E10EA-E0D3-25B4-36CA-8F96E6B04B39}"/>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9E6392-329F-C1B1-8846-DA0640769A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557DBBA-2261-5F98-FABC-F29676E00F63}"/>
              </a:ext>
            </a:extLst>
          </p:cNvPr>
          <p:cNvSpPr>
            <a:spLocks noGrp="1"/>
          </p:cNvSpPr>
          <p:nvPr>
            <p:ph type="sldNum" sz="quarter" idx="12"/>
          </p:nvPr>
        </p:nvSpPr>
        <p:spPr/>
        <p:txBody>
          <a:bodyPr/>
          <a:lstStyle/>
          <a:p>
            <a:fld id="{565CE74E-AB26-4998-AD42-012C4C1AD076}" type="slidenum">
              <a:rPr lang="zh-CN" altLang="en-US" smtClean="0"/>
              <a:t>74</a:t>
            </a:fld>
            <a:endParaRPr lang="zh-CN" altLang="en-US" dirty="0"/>
          </a:p>
        </p:txBody>
      </p:sp>
      <p:pic>
        <p:nvPicPr>
          <p:cNvPr id="9" name="圖片 8">
            <a:extLst>
              <a:ext uri="{FF2B5EF4-FFF2-40B4-BE49-F238E27FC236}">
                <a16:creationId xmlns:a16="http://schemas.microsoft.com/office/drawing/2014/main" id="{BA5CCF7A-3641-ADB0-FE9F-21BC84B4A7A5}"/>
              </a:ext>
            </a:extLst>
          </p:cNvPr>
          <p:cNvPicPr>
            <a:picLocks noChangeAspect="1"/>
          </p:cNvPicPr>
          <p:nvPr/>
        </p:nvPicPr>
        <p:blipFill>
          <a:blip r:embed="rId3"/>
          <a:stretch>
            <a:fillRect/>
          </a:stretch>
        </p:blipFill>
        <p:spPr>
          <a:xfrm>
            <a:off x="653143" y="1073733"/>
            <a:ext cx="11094206" cy="1800096"/>
          </a:xfrm>
          <a:prstGeom prst="rect">
            <a:avLst/>
          </a:prstGeom>
        </p:spPr>
      </p:pic>
      <p:pic>
        <p:nvPicPr>
          <p:cNvPr id="11" name="圖片 10">
            <a:extLst>
              <a:ext uri="{FF2B5EF4-FFF2-40B4-BE49-F238E27FC236}">
                <a16:creationId xmlns:a16="http://schemas.microsoft.com/office/drawing/2014/main" id="{B63EE559-8E6D-E9EE-4F51-9CEF38C82823}"/>
              </a:ext>
            </a:extLst>
          </p:cNvPr>
          <p:cNvPicPr>
            <a:picLocks noChangeAspect="1"/>
          </p:cNvPicPr>
          <p:nvPr/>
        </p:nvPicPr>
        <p:blipFill>
          <a:blip r:embed="rId4"/>
          <a:srcRect b="87599"/>
          <a:stretch/>
        </p:blipFill>
        <p:spPr>
          <a:xfrm>
            <a:off x="0" y="3554547"/>
            <a:ext cx="12192000" cy="103045"/>
          </a:xfrm>
          <a:prstGeom prst="rect">
            <a:avLst/>
          </a:prstGeom>
        </p:spPr>
      </p:pic>
      <p:pic>
        <p:nvPicPr>
          <p:cNvPr id="16" name="圖片 15">
            <a:extLst>
              <a:ext uri="{FF2B5EF4-FFF2-40B4-BE49-F238E27FC236}">
                <a16:creationId xmlns:a16="http://schemas.microsoft.com/office/drawing/2014/main" id="{F75CBEEE-05D7-94B2-A1DB-1D5498338FC4}"/>
              </a:ext>
            </a:extLst>
          </p:cNvPr>
          <p:cNvPicPr>
            <a:picLocks noChangeAspect="1"/>
          </p:cNvPicPr>
          <p:nvPr/>
        </p:nvPicPr>
        <p:blipFill>
          <a:blip r:embed="rId4"/>
          <a:srcRect t="68952"/>
          <a:stretch/>
        </p:blipFill>
        <p:spPr>
          <a:xfrm>
            <a:off x="-1814" y="3699139"/>
            <a:ext cx="12192000" cy="257990"/>
          </a:xfrm>
          <a:prstGeom prst="rect">
            <a:avLst/>
          </a:prstGeom>
        </p:spPr>
      </p:pic>
      <p:grpSp>
        <p:nvGrpSpPr>
          <p:cNvPr id="20" name="群組 19">
            <a:extLst>
              <a:ext uri="{FF2B5EF4-FFF2-40B4-BE49-F238E27FC236}">
                <a16:creationId xmlns:a16="http://schemas.microsoft.com/office/drawing/2014/main" id="{97A339BE-1CD5-1270-0754-89249DF33C80}"/>
              </a:ext>
            </a:extLst>
          </p:cNvPr>
          <p:cNvGrpSpPr/>
          <p:nvPr/>
        </p:nvGrpSpPr>
        <p:grpSpPr>
          <a:xfrm>
            <a:off x="446495" y="4051179"/>
            <a:ext cx="6457159" cy="383992"/>
            <a:chOff x="6407149" y="3752850"/>
            <a:chExt cx="6457159" cy="383992"/>
          </a:xfrm>
        </p:grpSpPr>
        <p:pic>
          <p:nvPicPr>
            <p:cNvPr id="15" name="圖片 14">
              <a:extLst>
                <a:ext uri="{FF2B5EF4-FFF2-40B4-BE49-F238E27FC236}">
                  <a16:creationId xmlns:a16="http://schemas.microsoft.com/office/drawing/2014/main" id="{6A0BA5D8-6D04-26E7-F8E7-CFB59C734D10}"/>
                </a:ext>
              </a:extLst>
            </p:cNvPr>
            <p:cNvPicPr>
              <a:picLocks noChangeAspect="1"/>
            </p:cNvPicPr>
            <p:nvPr/>
          </p:nvPicPr>
          <p:blipFill>
            <a:blip r:embed="rId5"/>
            <a:srcRect l="47090" t="4537" b="83777"/>
            <a:stretch/>
          </p:blipFill>
          <p:spPr>
            <a:xfrm>
              <a:off x="6407149" y="3752850"/>
              <a:ext cx="6450809" cy="101584"/>
            </a:xfrm>
            <a:prstGeom prst="rect">
              <a:avLst/>
            </a:prstGeom>
          </p:spPr>
        </p:pic>
        <p:pic>
          <p:nvPicPr>
            <p:cNvPr id="18" name="圖片 17">
              <a:extLst>
                <a:ext uri="{FF2B5EF4-FFF2-40B4-BE49-F238E27FC236}">
                  <a16:creationId xmlns:a16="http://schemas.microsoft.com/office/drawing/2014/main" id="{08CBFBD0-352F-4AD0-72D3-AF0CC7D0A0E5}"/>
                </a:ext>
              </a:extLst>
            </p:cNvPr>
            <p:cNvPicPr>
              <a:picLocks noChangeAspect="1"/>
            </p:cNvPicPr>
            <p:nvPr/>
          </p:nvPicPr>
          <p:blipFill>
            <a:blip r:embed="rId5"/>
            <a:srcRect l="47090" t="68244" r="-52" b="1461"/>
            <a:stretch/>
          </p:blipFill>
          <p:spPr>
            <a:xfrm>
              <a:off x="6407149" y="3873499"/>
              <a:ext cx="6457159" cy="263343"/>
            </a:xfrm>
            <a:prstGeom prst="rect">
              <a:avLst/>
            </a:prstGeom>
          </p:spPr>
        </p:pic>
      </p:grpSp>
      <p:pic>
        <p:nvPicPr>
          <p:cNvPr id="22" name="圖片 21">
            <a:extLst>
              <a:ext uri="{FF2B5EF4-FFF2-40B4-BE49-F238E27FC236}">
                <a16:creationId xmlns:a16="http://schemas.microsoft.com/office/drawing/2014/main" id="{CF7E1F7D-987E-46C4-149A-F073E44FF137}"/>
              </a:ext>
            </a:extLst>
          </p:cNvPr>
          <p:cNvPicPr>
            <a:picLocks noChangeAspect="1"/>
          </p:cNvPicPr>
          <p:nvPr/>
        </p:nvPicPr>
        <p:blipFill>
          <a:blip r:embed="rId6"/>
          <a:stretch>
            <a:fillRect/>
          </a:stretch>
        </p:blipFill>
        <p:spPr>
          <a:xfrm>
            <a:off x="104246" y="5738143"/>
            <a:ext cx="11643103" cy="440962"/>
          </a:xfrm>
          <a:prstGeom prst="rect">
            <a:avLst/>
          </a:prstGeom>
        </p:spPr>
      </p:pic>
      <p:cxnSp>
        <p:nvCxnSpPr>
          <p:cNvPr id="24" name="直線接點 23">
            <a:extLst>
              <a:ext uri="{FF2B5EF4-FFF2-40B4-BE49-F238E27FC236}">
                <a16:creationId xmlns:a16="http://schemas.microsoft.com/office/drawing/2014/main" id="{7E26E9B6-846A-1B65-B8FC-A625C2F34022}"/>
              </a:ext>
            </a:extLst>
          </p:cNvPr>
          <p:cNvCxnSpPr>
            <a:cxnSpLocks/>
          </p:cNvCxnSpPr>
          <p:nvPr/>
        </p:nvCxnSpPr>
        <p:spPr>
          <a:xfrm>
            <a:off x="3350986" y="3957129"/>
            <a:ext cx="883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46A9B9-C585-4663-A256-3A55D34C809C}"/>
              </a:ext>
            </a:extLst>
          </p:cNvPr>
          <p:cNvCxnSpPr>
            <a:cxnSpLocks/>
          </p:cNvCxnSpPr>
          <p:nvPr/>
        </p:nvCxnSpPr>
        <p:spPr>
          <a:xfrm>
            <a:off x="446495" y="4435171"/>
            <a:ext cx="3631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1036D76-9758-FACA-E845-DF00A7E233D8}"/>
              </a:ext>
            </a:extLst>
          </p:cNvPr>
          <p:cNvPicPr>
            <a:picLocks noChangeAspect="1"/>
          </p:cNvPicPr>
          <p:nvPr/>
        </p:nvPicPr>
        <p:blipFill>
          <a:blip r:embed="rId7"/>
          <a:stretch>
            <a:fillRect/>
          </a:stretch>
        </p:blipFill>
        <p:spPr>
          <a:xfrm>
            <a:off x="446495" y="4580049"/>
            <a:ext cx="3935005" cy="1046102"/>
          </a:xfrm>
          <a:prstGeom prst="rect">
            <a:avLst/>
          </a:prstGeom>
        </p:spPr>
      </p:pic>
    </p:spTree>
    <p:extLst>
      <p:ext uri="{BB962C8B-B14F-4D97-AF65-F5344CB8AC3E}">
        <p14:creationId xmlns:p14="http://schemas.microsoft.com/office/powerpoint/2010/main" val="2787322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43527-C2CA-0B43-7124-0370F6DD9511}"/>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D0D047B5-745B-7370-E560-D78D821BA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106BDCF8-0FD6-6BC3-CAC6-6D3F9C6CA7E4}"/>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Synthesis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54050363-FB3A-946A-25B3-CE0519EDCE1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072C8638-2963-D30B-26CB-3487553D4A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5EC88F4D-3EAD-F8B6-C43D-AB01463F643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AD71539-B17C-2BC7-4AD3-E095916EB271}"/>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7B16F54-B198-F251-624B-A445F7B83EA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EC903F4A-AC5B-4E41-55B2-42D73B6E496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04FFF27-7CB2-E1E7-809C-9B9152C562E3}"/>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extLst>
      <p:ext uri="{BB962C8B-B14F-4D97-AF65-F5344CB8AC3E}">
        <p14:creationId xmlns:p14="http://schemas.microsoft.com/office/powerpoint/2010/main" val="30429900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03963" cy="400110"/>
            <a:chOff x="568442" y="319364"/>
            <a:chExt cx="2803963"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0644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3118483460"/>
              </p:ext>
            </p:extLst>
          </p:nvPr>
        </p:nvGraphicFramePr>
        <p:xfrm>
          <a:off x="1722438" y="719138"/>
          <a:ext cx="7196137" cy="5418137"/>
        </p:xfrm>
        <a:graphic>
          <a:graphicData uri="http://schemas.openxmlformats.org/presentationml/2006/ole">
            <mc:AlternateContent xmlns:mc="http://schemas.openxmlformats.org/markup-compatibility/2006">
              <mc:Choice xmlns:v="urn:schemas-microsoft-com:vml" Requires="v">
                <p:oleObj spid="_x0000_s3091" name="Visio" r:id="rId4" imgW="9601026" imgH="7229398" progId="Visio.Drawing.15">
                  <p:embed/>
                </p:oleObj>
              </mc:Choice>
              <mc:Fallback>
                <p:oleObj name="Visio" r:id="rId4" imgW="9601026" imgH="7229398" progId="Visio.Drawing.15">
                  <p:embed/>
                  <p:pic>
                    <p:nvPicPr>
                      <p:cNvPr id="4" name="物件 3">
                        <a:extLst>
                          <a:ext uri="{FF2B5EF4-FFF2-40B4-BE49-F238E27FC236}">
                            <a16:creationId xmlns:a16="http://schemas.microsoft.com/office/drawing/2014/main" id="{647B53C6-D434-4F12-BFC9-6253C9126CFD}"/>
                          </a:ext>
                        </a:extLst>
                      </p:cNvPr>
                      <p:cNvPicPr/>
                      <p:nvPr/>
                    </p:nvPicPr>
                    <p:blipFill>
                      <a:blip r:embed="rId5"/>
                      <a:stretch>
                        <a:fillRect/>
                      </a:stretch>
                    </p:blipFill>
                    <p:spPr>
                      <a:xfrm>
                        <a:off x="1722438" y="719138"/>
                        <a:ext cx="7196137" cy="5418137"/>
                      </a:xfrm>
                      <a:prstGeom prst="rect">
                        <a:avLst/>
                      </a:prstGeom>
                    </p:spPr>
                  </p:pic>
                </p:oleObj>
              </mc:Fallback>
            </mc:AlternateContent>
          </a:graphicData>
        </a:graphic>
      </p:graphicFrame>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76</a:t>
            </a:fld>
            <a:endParaRPr lang="zh-CN" altLang="en-US" dirty="0"/>
          </a:p>
        </p:txBody>
      </p:sp>
      <p:sp>
        <p:nvSpPr>
          <p:cNvPr id="8" name="矩形 7">
            <a:extLst>
              <a:ext uri="{FF2B5EF4-FFF2-40B4-BE49-F238E27FC236}">
                <a16:creationId xmlns:a16="http://schemas.microsoft.com/office/drawing/2014/main" id="{2F5BE3C6-D9F2-40CE-88D2-E35C0E77BA1B}"/>
              </a:ext>
            </a:extLst>
          </p:cNvPr>
          <p:cNvSpPr/>
          <p:nvPr/>
        </p:nvSpPr>
        <p:spPr>
          <a:xfrm>
            <a:off x="3526972" y="5064369"/>
            <a:ext cx="4762918" cy="7938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1EA892CA-C6A8-42A8-B8F6-C70BE01878B2}"/>
              </a:ext>
            </a:extLst>
          </p:cNvPr>
          <p:cNvSpPr txBox="1"/>
          <p:nvPr/>
        </p:nvSpPr>
        <p:spPr>
          <a:xfrm>
            <a:off x="8278810" y="5276613"/>
            <a:ext cx="954107" cy="369332"/>
          </a:xfrm>
          <a:prstGeom prst="rect">
            <a:avLst/>
          </a:prstGeom>
          <a:noFill/>
        </p:spPr>
        <p:txBody>
          <a:bodyPr wrap="none" rtlCol="0">
            <a:spAutoFit/>
          </a:bodyPr>
          <a:lstStyle/>
          <a:p>
            <a:r>
              <a:rPr lang="en-US" altLang="zh-TW" dirty="0">
                <a:solidFill>
                  <a:srgbClr val="FF0000"/>
                </a:solidFill>
                <a:latin typeface="Times New Roman" panose="02020603050405020304" pitchFamily="18" charset="0"/>
                <a:cs typeface="Times New Roman" panose="02020603050405020304" pitchFamily="18" charset="0"/>
              </a:rPr>
              <a:t>Sampler</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96712E32-C626-4ECA-9DFB-FB2B9715906A}"/>
              </a:ext>
            </a:extLst>
          </p:cNvPr>
          <p:cNvSpPr/>
          <p:nvPr/>
        </p:nvSpPr>
        <p:spPr>
          <a:xfrm>
            <a:off x="3586233" y="3480388"/>
            <a:ext cx="1216879" cy="8102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2E4354EC-E4E6-4217-AD62-C089A186BB33}"/>
              </a:ext>
            </a:extLst>
          </p:cNvPr>
          <p:cNvSpPr/>
          <p:nvPr/>
        </p:nvSpPr>
        <p:spPr>
          <a:xfrm>
            <a:off x="6825903" y="2333624"/>
            <a:ext cx="1217960" cy="8072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BA26F0EA-E20D-445B-B61D-8B2611596F28}"/>
              </a:ext>
            </a:extLst>
          </p:cNvPr>
          <p:cNvSpPr/>
          <p:nvPr/>
        </p:nvSpPr>
        <p:spPr>
          <a:xfrm>
            <a:off x="5209515" y="3479005"/>
            <a:ext cx="1210335" cy="8104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6D7DE18F-25BF-4B99-9215-0BAA5617707B}"/>
              </a:ext>
            </a:extLst>
          </p:cNvPr>
          <p:cNvSpPr/>
          <p:nvPr/>
        </p:nvSpPr>
        <p:spPr>
          <a:xfrm>
            <a:off x="5207794" y="2331244"/>
            <a:ext cx="1216819" cy="8096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E0BB49E1-B6C4-45FA-B9F4-AA541ECD59B9}"/>
              </a:ext>
            </a:extLst>
          </p:cNvPr>
          <p:cNvSpPr/>
          <p:nvPr/>
        </p:nvSpPr>
        <p:spPr>
          <a:xfrm>
            <a:off x="4336703" y="1069975"/>
            <a:ext cx="1016347" cy="4032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8C7F0537-3882-468D-A0CC-77A5BCF8642C}"/>
              </a:ext>
            </a:extLst>
          </p:cNvPr>
          <p:cNvSpPr/>
          <p:nvPr/>
        </p:nvSpPr>
        <p:spPr>
          <a:xfrm>
            <a:off x="6291616" y="1258338"/>
            <a:ext cx="1350610" cy="4032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570389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2261891" cy="400110"/>
            <a:chOff x="568442" y="319364"/>
            <a:chExt cx="226189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16437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Encoder – 14.84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 name="文字方塊 5">
            <a:extLst>
              <a:ext uri="{FF2B5EF4-FFF2-40B4-BE49-F238E27FC236}">
                <a16:creationId xmlns:a16="http://schemas.microsoft.com/office/drawing/2014/main" id="{45DE3E64-F463-4B32-9397-5144E3554368}"/>
              </a:ext>
            </a:extLst>
          </p:cNvPr>
          <p:cNvSpPr txBox="1"/>
          <p:nvPr/>
        </p:nvSpPr>
        <p:spPr>
          <a:xfrm>
            <a:off x="568442" y="4298800"/>
            <a:ext cx="6174832"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15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pic>
        <p:nvPicPr>
          <p:cNvPr id="10" name="圖片 9">
            <a:extLst>
              <a:ext uri="{FF2B5EF4-FFF2-40B4-BE49-F238E27FC236}">
                <a16:creationId xmlns:a16="http://schemas.microsoft.com/office/drawing/2014/main" id="{21D487B5-FC01-4618-B2AD-8013F58A8D3F}"/>
              </a:ext>
            </a:extLst>
          </p:cNvPr>
          <p:cNvPicPr>
            <a:picLocks noChangeAspect="1"/>
          </p:cNvPicPr>
          <p:nvPr/>
        </p:nvPicPr>
        <p:blipFill>
          <a:blip r:embed="rId3"/>
          <a:stretch>
            <a:fillRect/>
          </a:stretch>
        </p:blipFill>
        <p:spPr>
          <a:xfrm>
            <a:off x="720898" y="1888601"/>
            <a:ext cx="5161905" cy="1904762"/>
          </a:xfrm>
          <a:prstGeom prst="rect">
            <a:avLst/>
          </a:prstGeom>
        </p:spPr>
      </p:pic>
      <p:sp>
        <p:nvSpPr>
          <p:cNvPr id="8" name="矩形 7">
            <a:extLst>
              <a:ext uri="{FF2B5EF4-FFF2-40B4-BE49-F238E27FC236}">
                <a16:creationId xmlns:a16="http://schemas.microsoft.com/office/drawing/2014/main" id="{42EB5735-4665-4CEE-B028-942E7A359C6B}"/>
              </a:ext>
            </a:extLst>
          </p:cNvPr>
          <p:cNvSpPr/>
          <p:nvPr/>
        </p:nvSpPr>
        <p:spPr>
          <a:xfrm>
            <a:off x="4984181" y="3092522"/>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a:extLst>
              <a:ext uri="{FF2B5EF4-FFF2-40B4-BE49-F238E27FC236}">
                <a16:creationId xmlns:a16="http://schemas.microsoft.com/office/drawing/2014/main" id="{6654F804-02D9-4095-9FC1-8D5BB2530ADC}"/>
              </a:ext>
            </a:extLst>
          </p:cNvPr>
          <p:cNvPicPr>
            <a:picLocks noChangeAspect="1"/>
          </p:cNvPicPr>
          <p:nvPr/>
        </p:nvPicPr>
        <p:blipFill>
          <a:blip r:embed="rId4"/>
          <a:stretch>
            <a:fillRect/>
          </a:stretch>
        </p:blipFill>
        <p:spPr>
          <a:xfrm>
            <a:off x="6959963" y="1279077"/>
            <a:ext cx="3942857" cy="3123809"/>
          </a:xfrm>
          <a:prstGeom prst="rect">
            <a:avLst/>
          </a:prstGeom>
        </p:spPr>
      </p:pic>
      <p:sp>
        <p:nvSpPr>
          <p:cNvPr id="9" name="矩形 8">
            <a:extLst>
              <a:ext uri="{FF2B5EF4-FFF2-40B4-BE49-F238E27FC236}">
                <a16:creationId xmlns:a16="http://schemas.microsoft.com/office/drawing/2014/main" id="{50E82A20-5D3E-4990-9061-9060739C3D2A}"/>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367465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pic>
        <p:nvPicPr>
          <p:cNvPr id="5" name="圖片 4">
            <a:extLst>
              <a:ext uri="{FF2B5EF4-FFF2-40B4-BE49-F238E27FC236}">
                <a16:creationId xmlns:a16="http://schemas.microsoft.com/office/drawing/2014/main" id="{7ABF21CE-0810-4634-8A06-2E7AA91C5BF9}"/>
              </a:ext>
            </a:extLst>
          </p:cNvPr>
          <p:cNvPicPr>
            <a:picLocks noChangeAspect="1"/>
          </p:cNvPicPr>
          <p:nvPr/>
        </p:nvPicPr>
        <p:blipFill>
          <a:blip r:embed="rId3"/>
          <a:stretch>
            <a:fillRect/>
          </a:stretch>
        </p:blipFill>
        <p:spPr>
          <a:xfrm>
            <a:off x="731172" y="1875346"/>
            <a:ext cx="5104762" cy="1923810"/>
          </a:xfrm>
          <a:prstGeom prst="rect">
            <a:avLst/>
          </a:prstGeom>
        </p:spPr>
      </p:pic>
      <p:pic>
        <p:nvPicPr>
          <p:cNvPr id="3" name="圖片 2">
            <a:extLst>
              <a:ext uri="{FF2B5EF4-FFF2-40B4-BE49-F238E27FC236}">
                <a16:creationId xmlns:a16="http://schemas.microsoft.com/office/drawing/2014/main" id="{DD2FF3BC-04DE-4641-AD4E-B16857BED414}"/>
              </a:ext>
            </a:extLst>
          </p:cNvPr>
          <p:cNvPicPr>
            <a:picLocks noChangeAspect="1"/>
          </p:cNvPicPr>
          <p:nvPr/>
        </p:nvPicPr>
        <p:blipFill>
          <a:blip r:embed="rId4"/>
          <a:stretch>
            <a:fillRect/>
          </a:stretch>
        </p:blipFill>
        <p:spPr>
          <a:xfrm>
            <a:off x="6959963" y="1319355"/>
            <a:ext cx="3942857" cy="3133333"/>
          </a:xfrm>
          <a:prstGeom prst="rect">
            <a:avLst/>
          </a:prstGeom>
        </p:spPr>
      </p:pic>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2276318" cy="400110"/>
            <a:chOff x="568442" y="319364"/>
            <a:chExt cx="227631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178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Decoder – 15.09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 name="文字方塊 5">
            <a:extLst>
              <a:ext uri="{FF2B5EF4-FFF2-40B4-BE49-F238E27FC236}">
                <a16:creationId xmlns:a16="http://schemas.microsoft.com/office/drawing/2014/main" id="{45DE3E64-F463-4B32-9397-5144E3554368}"/>
              </a:ext>
            </a:extLst>
          </p:cNvPr>
          <p:cNvSpPr txBox="1"/>
          <p:nvPr/>
        </p:nvSpPr>
        <p:spPr>
          <a:xfrm>
            <a:off x="568442" y="4298800"/>
            <a:ext cx="6174832"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15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42EB5735-4665-4CEE-B028-942E7A359C6B}"/>
              </a:ext>
            </a:extLst>
          </p:cNvPr>
          <p:cNvSpPr/>
          <p:nvPr/>
        </p:nvSpPr>
        <p:spPr>
          <a:xfrm>
            <a:off x="4984181" y="3092522"/>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50E82A20-5D3E-4990-9061-9060739C3D2A}"/>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72603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3627AA76-52E4-4262-BC04-584BBD70EB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886" y="1933575"/>
            <a:ext cx="4830973" cy="1930325"/>
          </a:xfrm>
          <a:prstGeom prst="rect">
            <a:avLst/>
          </a:prstGeom>
        </p:spPr>
      </p:pic>
      <p:pic>
        <p:nvPicPr>
          <p:cNvPr id="4" name="圖片 3">
            <a:extLst>
              <a:ext uri="{FF2B5EF4-FFF2-40B4-BE49-F238E27FC236}">
                <a16:creationId xmlns:a16="http://schemas.microsoft.com/office/drawing/2014/main" id="{EFBBEB8A-8DD2-4381-BF4B-E4C3E812A9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8446" y="1284459"/>
            <a:ext cx="3934374" cy="3105583"/>
          </a:xfrm>
          <a:prstGeom prst="rect">
            <a:avLst/>
          </a:prstGeom>
        </p:spPr>
      </p:pic>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2231434" cy="400110"/>
            <a:chOff x="568442" y="319364"/>
            <a:chExt cx="2231434"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13391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makehint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14.3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 name="文字方塊 5">
            <a:extLst>
              <a:ext uri="{FF2B5EF4-FFF2-40B4-BE49-F238E27FC236}">
                <a16:creationId xmlns:a16="http://schemas.microsoft.com/office/drawing/2014/main" id="{45DE3E64-F463-4B32-9397-5144E3554368}"/>
              </a:ext>
            </a:extLst>
          </p:cNvPr>
          <p:cNvSpPr txBox="1"/>
          <p:nvPr/>
        </p:nvSpPr>
        <p:spPr>
          <a:xfrm>
            <a:off x="568442" y="4298800"/>
            <a:ext cx="6174832"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15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42EB5735-4665-4CEE-B028-942E7A359C6B}"/>
              </a:ext>
            </a:extLst>
          </p:cNvPr>
          <p:cNvSpPr/>
          <p:nvPr/>
        </p:nvSpPr>
        <p:spPr>
          <a:xfrm>
            <a:off x="4984181" y="3092522"/>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50E82A20-5D3E-4990-9061-9060739C3D2A}"/>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79938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pic>
        <p:nvPicPr>
          <p:cNvPr id="7" name="圖片 6">
            <a:extLst>
              <a:ext uri="{FF2B5EF4-FFF2-40B4-BE49-F238E27FC236}">
                <a16:creationId xmlns:a16="http://schemas.microsoft.com/office/drawing/2014/main" id="{41B820EC-2E00-4807-B37F-D9B13F95E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948" y="2044379"/>
            <a:ext cx="5106113" cy="1762371"/>
          </a:xfrm>
          <a:prstGeom prst="rect">
            <a:avLst/>
          </a:prstGeom>
        </p:spPr>
      </p:pic>
      <p:pic>
        <p:nvPicPr>
          <p:cNvPr id="3" name="圖片 2">
            <a:extLst>
              <a:ext uri="{FF2B5EF4-FFF2-40B4-BE49-F238E27FC236}">
                <a16:creationId xmlns:a16="http://schemas.microsoft.com/office/drawing/2014/main" id="{D7D8D566-6F3B-462A-83BB-F4AEE31981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1159" y="1299946"/>
            <a:ext cx="3972479" cy="3096057"/>
          </a:xfrm>
          <a:prstGeom prst="rect">
            <a:avLst/>
          </a:prstGeom>
        </p:spPr>
      </p:pic>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2018235" cy="400110"/>
            <a:chOff x="568442" y="319364"/>
            <a:chExt cx="2018235"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920719"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usehint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19.3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 name="文字方塊 5">
            <a:extLst>
              <a:ext uri="{FF2B5EF4-FFF2-40B4-BE49-F238E27FC236}">
                <a16:creationId xmlns:a16="http://schemas.microsoft.com/office/drawing/2014/main" id="{45DE3E64-F463-4B32-9397-5144E3554368}"/>
              </a:ext>
            </a:extLst>
          </p:cNvPr>
          <p:cNvSpPr txBox="1"/>
          <p:nvPr/>
        </p:nvSpPr>
        <p:spPr>
          <a:xfrm>
            <a:off x="568442" y="4298800"/>
            <a:ext cx="6174832"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15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42EB5735-4665-4CEE-B028-942E7A359C6B}"/>
              </a:ext>
            </a:extLst>
          </p:cNvPr>
          <p:cNvSpPr/>
          <p:nvPr/>
        </p:nvSpPr>
        <p:spPr>
          <a:xfrm>
            <a:off x="4984181" y="3092522"/>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50E82A20-5D3E-4990-9061-9060739C3D2A}"/>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632981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2133651" cy="400110"/>
            <a:chOff x="568442" y="319364"/>
            <a:chExt cx="213365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03613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 - 25.02 ns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FB3765C0-3E21-4770-ACAC-064EED12F770}"/>
              </a:ext>
            </a:extLst>
          </p:cNvPr>
          <p:cNvPicPr>
            <a:picLocks noChangeAspect="1"/>
          </p:cNvPicPr>
          <p:nvPr/>
        </p:nvPicPr>
        <p:blipFill rotWithShape="1">
          <a:blip r:embed="rId3"/>
          <a:srcRect t="75392" b="398"/>
          <a:stretch/>
        </p:blipFill>
        <p:spPr>
          <a:xfrm>
            <a:off x="568442" y="1027846"/>
            <a:ext cx="5265602" cy="1918950"/>
          </a:xfrm>
          <a:prstGeom prst="rect">
            <a:avLst/>
          </a:prstGeom>
        </p:spPr>
      </p:pic>
      <p:pic>
        <p:nvPicPr>
          <p:cNvPr id="7" name="圖片 6">
            <a:extLst>
              <a:ext uri="{FF2B5EF4-FFF2-40B4-BE49-F238E27FC236}">
                <a16:creationId xmlns:a16="http://schemas.microsoft.com/office/drawing/2014/main" id="{0B9911C4-80F4-42AC-B30B-75C117483BC7}"/>
              </a:ext>
            </a:extLst>
          </p:cNvPr>
          <p:cNvPicPr>
            <a:picLocks noChangeAspect="1"/>
          </p:cNvPicPr>
          <p:nvPr/>
        </p:nvPicPr>
        <p:blipFill rotWithShape="1">
          <a:blip r:embed="rId4"/>
          <a:srcRect r="32857"/>
          <a:stretch/>
        </p:blipFill>
        <p:spPr>
          <a:xfrm>
            <a:off x="7065437" y="1027846"/>
            <a:ext cx="4126438" cy="4665052"/>
          </a:xfrm>
          <a:prstGeom prst="rect">
            <a:avLst/>
          </a:prstGeom>
        </p:spPr>
      </p:pic>
      <p:sp>
        <p:nvSpPr>
          <p:cNvPr id="2" name="矩形 1">
            <a:extLst>
              <a:ext uri="{FF2B5EF4-FFF2-40B4-BE49-F238E27FC236}">
                <a16:creationId xmlns:a16="http://schemas.microsoft.com/office/drawing/2014/main" id="{2471B892-B750-4C00-8173-3D482BE29F70}"/>
              </a:ext>
            </a:extLst>
          </p:cNvPr>
          <p:cNvSpPr/>
          <p:nvPr/>
        </p:nvSpPr>
        <p:spPr>
          <a:xfrm>
            <a:off x="568442" y="4005263"/>
            <a:ext cx="6096000" cy="307777"/>
          </a:xfrm>
          <a:prstGeom prst="rect">
            <a:avLst/>
          </a:prstGeom>
        </p:spPr>
        <p:txBody>
          <a:bodyPr>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26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421911C4-2F4E-485A-827A-137721ECCEF4}"/>
              </a:ext>
            </a:extLst>
          </p:cNvPr>
          <p:cNvSpPr/>
          <p:nvPr/>
        </p:nvSpPr>
        <p:spPr>
          <a:xfrm>
            <a:off x="4911843" y="2419558"/>
            <a:ext cx="612658" cy="1624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7958FB8C-CC32-4B47-A677-3B90BBDA01EC}"/>
              </a:ext>
            </a:extLst>
          </p:cNvPr>
          <p:cNvSpPr/>
          <p:nvPr/>
        </p:nvSpPr>
        <p:spPr>
          <a:xfrm>
            <a:off x="9579093" y="5238958"/>
            <a:ext cx="1155582" cy="1521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79724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2069531" cy="400110"/>
            <a:chOff x="568442" y="319364"/>
            <a:chExt cx="206953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97201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 - 25.02ns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04D94E2D-EB27-49C2-A94F-47A9F7B84FF6}"/>
              </a:ext>
            </a:extLst>
          </p:cNvPr>
          <p:cNvPicPr>
            <a:picLocks noChangeAspect="1"/>
          </p:cNvPicPr>
          <p:nvPr/>
        </p:nvPicPr>
        <p:blipFill>
          <a:blip r:embed="rId3"/>
          <a:stretch>
            <a:fillRect/>
          </a:stretch>
        </p:blipFill>
        <p:spPr>
          <a:xfrm>
            <a:off x="597829" y="1101970"/>
            <a:ext cx="10800000" cy="2089747"/>
          </a:xfrm>
          <a:prstGeom prst="rect">
            <a:avLst/>
          </a:prstGeom>
        </p:spPr>
      </p:pic>
      <p:pic>
        <p:nvPicPr>
          <p:cNvPr id="8" name="圖片 7">
            <a:extLst>
              <a:ext uri="{FF2B5EF4-FFF2-40B4-BE49-F238E27FC236}">
                <a16:creationId xmlns:a16="http://schemas.microsoft.com/office/drawing/2014/main" id="{EA7FC6E6-8A26-4685-89C5-73A7D9153256}"/>
              </a:ext>
            </a:extLst>
          </p:cNvPr>
          <p:cNvPicPr>
            <a:picLocks noChangeAspect="1"/>
          </p:cNvPicPr>
          <p:nvPr/>
        </p:nvPicPr>
        <p:blipFill>
          <a:blip r:embed="rId4"/>
          <a:stretch>
            <a:fillRect/>
          </a:stretch>
        </p:blipFill>
        <p:spPr>
          <a:xfrm>
            <a:off x="597829" y="3429000"/>
            <a:ext cx="9360000" cy="2561288"/>
          </a:xfrm>
          <a:prstGeom prst="rect">
            <a:avLst/>
          </a:prstGeom>
        </p:spPr>
      </p:pic>
    </p:spTree>
    <p:extLst>
      <p:ext uri="{BB962C8B-B14F-4D97-AF65-F5344CB8AC3E}">
        <p14:creationId xmlns:p14="http://schemas.microsoft.com/office/powerpoint/2010/main" val="8543912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83</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35677100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834710" cy="400110"/>
            <a:chOff x="568442" y="319364"/>
            <a:chExt cx="48347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73719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Pipeline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84</a:t>
            </a:fld>
            <a:endParaRPr lang="zh-CN" altLang="en-US" dirty="0"/>
          </a:p>
        </p:txBody>
      </p:sp>
      <p:pic>
        <p:nvPicPr>
          <p:cNvPr id="4" name="圖片 3">
            <a:extLst>
              <a:ext uri="{FF2B5EF4-FFF2-40B4-BE49-F238E27FC236}">
                <a16:creationId xmlns:a16="http://schemas.microsoft.com/office/drawing/2014/main" id="{A1E859C9-1668-445B-B536-8F995D746D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2095064"/>
            <a:ext cx="11520000" cy="3046737"/>
          </a:xfrm>
          <a:prstGeom prst="rect">
            <a:avLst/>
          </a:prstGeom>
        </p:spPr>
      </p:pic>
    </p:spTree>
    <p:extLst>
      <p:ext uri="{BB962C8B-B14F-4D97-AF65-F5344CB8AC3E}">
        <p14:creationId xmlns:p14="http://schemas.microsoft.com/office/powerpoint/2010/main" val="14826002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85</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14200907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71169" cy="400110"/>
            <a:chOff x="568442" y="319364"/>
            <a:chExt cx="337116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736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Pipeline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86</a:t>
            </a:fld>
            <a:endParaRPr lang="zh-CN" altLang="en-US" dirty="0"/>
          </a:p>
        </p:txBody>
      </p:sp>
      <p:pic>
        <p:nvPicPr>
          <p:cNvPr id="4" name="圖片 3">
            <a:extLst>
              <a:ext uri="{FF2B5EF4-FFF2-40B4-BE49-F238E27FC236}">
                <a16:creationId xmlns:a16="http://schemas.microsoft.com/office/drawing/2014/main" id="{B7A26005-17CF-467B-8B61-2462CF42A4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274019"/>
            <a:ext cx="11520000" cy="4309962"/>
          </a:xfrm>
          <a:prstGeom prst="rect">
            <a:avLst/>
          </a:prstGeom>
        </p:spPr>
      </p:pic>
    </p:spTree>
    <p:extLst>
      <p:ext uri="{BB962C8B-B14F-4D97-AF65-F5344CB8AC3E}">
        <p14:creationId xmlns:p14="http://schemas.microsoft.com/office/powerpoint/2010/main" val="29063364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74770" cy="400110"/>
            <a:chOff x="568442" y="319364"/>
            <a:chExt cx="177477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7725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24.3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6CF83C51-7A0B-4F23-AA68-4A00273745E9}"/>
              </a:ext>
            </a:extLst>
          </p:cNvPr>
          <p:cNvPicPr>
            <a:picLocks noChangeAspect="1"/>
          </p:cNvPicPr>
          <p:nvPr/>
        </p:nvPicPr>
        <p:blipFill>
          <a:blip r:embed="rId3"/>
          <a:stretch>
            <a:fillRect/>
          </a:stretch>
        </p:blipFill>
        <p:spPr>
          <a:xfrm>
            <a:off x="568442" y="1165449"/>
            <a:ext cx="6117291" cy="3265871"/>
          </a:xfrm>
          <a:prstGeom prst="rect">
            <a:avLst/>
          </a:prstGeom>
        </p:spPr>
      </p:pic>
      <p:pic>
        <p:nvPicPr>
          <p:cNvPr id="4" name="圖片 3">
            <a:extLst>
              <a:ext uri="{FF2B5EF4-FFF2-40B4-BE49-F238E27FC236}">
                <a16:creationId xmlns:a16="http://schemas.microsoft.com/office/drawing/2014/main" id="{0918B5D1-7490-4518-AF79-15E1F788CDF0}"/>
              </a:ext>
            </a:extLst>
          </p:cNvPr>
          <p:cNvPicPr>
            <a:picLocks noChangeAspect="1"/>
          </p:cNvPicPr>
          <p:nvPr/>
        </p:nvPicPr>
        <p:blipFill>
          <a:blip r:embed="rId4"/>
          <a:stretch>
            <a:fillRect/>
          </a:stretch>
        </p:blipFill>
        <p:spPr>
          <a:xfrm>
            <a:off x="6685733" y="1085354"/>
            <a:ext cx="5476884" cy="4397616"/>
          </a:xfrm>
          <a:prstGeom prst="rect">
            <a:avLst/>
          </a:prstGeom>
        </p:spPr>
      </p:pic>
      <p:sp>
        <p:nvSpPr>
          <p:cNvPr id="6" name="文字方塊 5">
            <a:extLst>
              <a:ext uri="{FF2B5EF4-FFF2-40B4-BE49-F238E27FC236}">
                <a16:creationId xmlns:a16="http://schemas.microsoft.com/office/drawing/2014/main" id="{45DE3E64-F463-4B32-9397-5144E3554368}"/>
              </a:ext>
            </a:extLst>
          </p:cNvPr>
          <p:cNvSpPr txBox="1"/>
          <p:nvPr/>
        </p:nvSpPr>
        <p:spPr>
          <a:xfrm>
            <a:off x="644670" y="5744278"/>
            <a:ext cx="6174832"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26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42EB5735-4665-4CEE-B028-942E7A359C6B}"/>
              </a:ext>
            </a:extLst>
          </p:cNvPr>
          <p:cNvSpPr/>
          <p:nvPr/>
        </p:nvSpPr>
        <p:spPr>
          <a:xfrm>
            <a:off x="5483342" y="3924017"/>
            <a:ext cx="612658" cy="1624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50E82A20-5D3E-4990-9061-9060739C3D2A}"/>
              </a:ext>
            </a:extLst>
          </p:cNvPr>
          <p:cNvSpPr/>
          <p:nvPr/>
        </p:nvSpPr>
        <p:spPr>
          <a:xfrm>
            <a:off x="8931392" y="4877008"/>
            <a:ext cx="1050807" cy="1617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957990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95610" cy="400110"/>
            <a:chOff x="568442" y="319364"/>
            <a:chExt cx="179561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9809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24.3ns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52E9B364-F9A7-40B0-B3C9-6A04D7B34207}"/>
              </a:ext>
            </a:extLst>
          </p:cNvPr>
          <p:cNvPicPr>
            <a:picLocks noChangeAspect="1"/>
          </p:cNvPicPr>
          <p:nvPr/>
        </p:nvPicPr>
        <p:blipFill rotWithShape="1">
          <a:blip r:embed="rId3"/>
          <a:srcRect b="4558"/>
          <a:stretch/>
        </p:blipFill>
        <p:spPr>
          <a:xfrm>
            <a:off x="568442" y="779088"/>
            <a:ext cx="10800000" cy="1880030"/>
          </a:xfrm>
          <a:prstGeom prst="rect">
            <a:avLst/>
          </a:prstGeom>
        </p:spPr>
      </p:pic>
      <p:pic>
        <p:nvPicPr>
          <p:cNvPr id="8" name="圖片 7">
            <a:extLst>
              <a:ext uri="{FF2B5EF4-FFF2-40B4-BE49-F238E27FC236}">
                <a16:creationId xmlns:a16="http://schemas.microsoft.com/office/drawing/2014/main" id="{D11C6C01-53FA-47D3-9244-5FFA98C2A022}"/>
              </a:ext>
            </a:extLst>
          </p:cNvPr>
          <p:cNvPicPr>
            <a:picLocks noChangeAspect="1"/>
          </p:cNvPicPr>
          <p:nvPr/>
        </p:nvPicPr>
        <p:blipFill rotWithShape="1">
          <a:blip r:embed="rId4"/>
          <a:srcRect b="4332"/>
          <a:stretch/>
        </p:blipFill>
        <p:spPr>
          <a:xfrm>
            <a:off x="568442" y="2748372"/>
            <a:ext cx="10800000" cy="1880030"/>
          </a:xfrm>
          <a:prstGeom prst="rect">
            <a:avLst/>
          </a:prstGeom>
        </p:spPr>
      </p:pic>
      <p:pic>
        <p:nvPicPr>
          <p:cNvPr id="9" name="圖片 8">
            <a:extLst>
              <a:ext uri="{FF2B5EF4-FFF2-40B4-BE49-F238E27FC236}">
                <a16:creationId xmlns:a16="http://schemas.microsoft.com/office/drawing/2014/main" id="{6FEA4DDB-A070-4807-A765-2DE1A9D4A67E}"/>
              </a:ext>
            </a:extLst>
          </p:cNvPr>
          <p:cNvPicPr>
            <a:picLocks noChangeAspect="1"/>
          </p:cNvPicPr>
          <p:nvPr/>
        </p:nvPicPr>
        <p:blipFill rotWithShape="1">
          <a:blip r:embed="rId5"/>
          <a:srcRect b="5031"/>
          <a:stretch/>
        </p:blipFill>
        <p:spPr>
          <a:xfrm>
            <a:off x="568442" y="4717656"/>
            <a:ext cx="10800000" cy="1880030"/>
          </a:xfrm>
          <a:prstGeom prst="rect">
            <a:avLst/>
          </a:prstGeom>
        </p:spPr>
      </p:pic>
    </p:spTree>
    <p:extLst>
      <p:ext uri="{BB962C8B-B14F-4D97-AF65-F5344CB8AC3E}">
        <p14:creationId xmlns:p14="http://schemas.microsoft.com/office/powerpoint/2010/main" val="3279273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95610" cy="400110"/>
            <a:chOff x="568442" y="319364"/>
            <a:chExt cx="179561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9809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24.3ns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D562735F-D4E9-4D9B-8D89-D4BFB88777CB}"/>
              </a:ext>
            </a:extLst>
          </p:cNvPr>
          <p:cNvPicPr>
            <a:picLocks noChangeAspect="1"/>
          </p:cNvPicPr>
          <p:nvPr/>
        </p:nvPicPr>
        <p:blipFill>
          <a:blip r:embed="rId3"/>
          <a:stretch>
            <a:fillRect/>
          </a:stretch>
        </p:blipFill>
        <p:spPr>
          <a:xfrm>
            <a:off x="568442" y="974197"/>
            <a:ext cx="10800000" cy="4909606"/>
          </a:xfrm>
          <a:prstGeom prst="rect">
            <a:avLst/>
          </a:prstGeom>
        </p:spPr>
      </p:pic>
    </p:spTree>
    <p:extLst>
      <p:ext uri="{BB962C8B-B14F-4D97-AF65-F5344CB8AC3E}">
        <p14:creationId xmlns:p14="http://schemas.microsoft.com/office/powerpoint/2010/main" val="3724069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Tree>
    <p:extLst>
      <p:ext uri="{BB962C8B-B14F-4D97-AF65-F5344CB8AC3E}">
        <p14:creationId xmlns:p14="http://schemas.microsoft.com/office/powerpoint/2010/main" val="35558251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08718" cy="400110"/>
            <a:chOff x="568442" y="319364"/>
            <a:chExt cx="12087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112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91</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DC317FD9-8294-4A44-ADF0-099A524E8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42488601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92</a:t>
            </a:fld>
            <a:endParaRPr lang="zh-CN" altLang="en-US" dirty="0"/>
          </a:p>
        </p:txBody>
      </p:sp>
      <p:pic>
        <p:nvPicPr>
          <p:cNvPr id="5" name="圖片 4">
            <a:extLst>
              <a:ext uri="{FF2B5EF4-FFF2-40B4-BE49-F238E27FC236}">
                <a16:creationId xmlns:a16="http://schemas.microsoft.com/office/drawing/2014/main" id="{77B3F4F3-4822-44F8-AC3A-E2EBE0B18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959" y="1163836"/>
            <a:ext cx="10800000" cy="4930435"/>
          </a:xfrm>
          <a:prstGeom prst="rect">
            <a:avLst/>
          </a:prstGeom>
        </p:spPr>
      </p:pic>
    </p:spTree>
    <p:extLst>
      <p:ext uri="{BB962C8B-B14F-4D97-AF65-F5344CB8AC3E}">
        <p14:creationId xmlns:p14="http://schemas.microsoft.com/office/powerpoint/2010/main" val="32618159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334865768"/>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7026170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94</a:t>
            </a:fld>
            <a:endParaRPr lang="zh-CN" altLang="en-US" dirty="0"/>
          </a:p>
        </p:txBody>
      </p:sp>
      <p:pic>
        <p:nvPicPr>
          <p:cNvPr id="4" name="圖片 3">
            <a:extLst>
              <a:ext uri="{FF2B5EF4-FFF2-40B4-BE49-F238E27FC236}">
                <a16:creationId xmlns:a16="http://schemas.microsoft.com/office/drawing/2014/main" id="{5AA7F686-35D5-449B-A304-6ACBDED6508B}"/>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8449217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5448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95</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public keys A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(1)</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G_mode</a:t>
            </a:r>
            <a:r>
              <a:rPr lang="en-US" altLang="zh-TW" dirty="0">
                <a:latin typeface="Times New Roman" panose="02020603050405020304" pitchFamily="18" charset="0"/>
                <a:cs typeface="Times New Roman" panose="02020603050405020304" pitchFamily="18" charset="0"/>
              </a:rPr>
              <a:t> (SHAKE128)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A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7B9BE14-8C9E-4FEF-8BF4-CE781D025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67131"/>
            <a:ext cx="6480000" cy="3454343"/>
          </a:xfrm>
          <a:prstGeom prst="rect">
            <a:avLst/>
          </a:prstGeom>
        </p:spPr>
      </p:pic>
    </p:spTree>
    <p:extLst>
      <p:ext uri="{BB962C8B-B14F-4D97-AF65-F5344CB8AC3E}">
        <p14:creationId xmlns:p14="http://schemas.microsoft.com/office/powerpoint/2010/main" val="42479720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66855" cy="400110"/>
            <a:chOff x="568442" y="319364"/>
            <a:chExt cx="3066855"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69339"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96</a:t>
            </a:fld>
            <a:endParaRPr lang="zh-CN" altLang="en-US" dirty="0"/>
          </a:p>
        </p:txBody>
      </p:sp>
      <p:pic>
        <p:nvPicPr>
          <p:cNvPr id="6" name="圖片 5">
            <a:extLst>
              <a:ext uri="{FF2B5EF4-FFF2-40B4-BE49-F238E27FC236}">
                <a16:creationId xmlns:a16="http://schemas.microsoft.com/office/drawing/2014/main" id="{0672A98E-DF56-4F88-BE74-7B56A62F3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6583"/>
            <a:ext cx="10800000" cy="4925568"/>
          </a:xfrm>
          <a:prstGeom prst="rect">
            <a:avLst/>
          </a:prstGeom>
        </p:spPr>
      </p:pic>
    </p:spTree>
    <p:extLst>
      <p:ext uri="{BB962C8B-B14F-4D97-AF65-F5344CB8AC3E}">
        <p14:creationId xmlns:p14="http://schemas.microsoft.com/office/powerpoint/2010/main" val="787927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43596" cy="400110"/>
            <a:chOff x="568442" y="319364"/>
            <a:chExt cx="474359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4608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97</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156780735"/>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addr_A0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3487895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94261" cy="400110"/>
            <a:chOff x="568442" y="319364"/>
            <a:chExt cx="31942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9674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98</a:t>
            </a:fld>
            <a:endParaRPr lang="zh-CN" altLang="en-US" dirty="0"/>
          </a:p>
        </p:txBody>
      </p:sp>
      <p:pic>
        <p:nvPicPr>
          <p:cNvPr id="3" name="圖片 2">
            <a:extLst>
              <a:ext uri="{FF2B5EF4-FFF2-40B4-BE49-F238E27FC236}">
                <a16:creationId xmlns:a16="http://schemas.microsoft.com/office/drawing/2014/main" id="{AF8D96C5-85D9-4A58-89C5-C0E0EAA47071}"/>
              </a:ext>
            </a:extLst>
          </p:cNvPr>
          <p:cNvPicPr>
            <a:picLocks noChangeAspect="1"/>
          </p:cNvPicPr>
          <p:nvPr/>
        </p:nvPicPr>
        <p:blipFill>
          <a:blip r:embed="rId3"/>
          <a:stretch>
            <a:fillRect/>
          </a:stretch>
        </p:blipFill>
        <p:spPr>
          <a:xfrm>
            <a:off x="696000" y="779087"/>
            <a:ext cx="10800000" cy="4303198"/>
          </a:xfrm>
          <a:prstGeom prst="rect">
            <a:avLst/>
          </a:prstGeom>
        </p:spPr>
      </p:pic>
    </p:spTree>
    <p:extLst>
      <p:ext uri="{BB962C8B-B14F-4D97-AF65-F5344CB8AC3E}">
        <p14:creationId xmlns:p14="http://schemas.microsoft.com/office/powerpoint/2010/main" val="1355607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808241" cy="400110"/>
            <a:chOff x="568442" y="319364"/>
            <a:chExt cx="180824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71072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99</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random vector y for computing the commitment value w = A * 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y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AABA8198-291B-419C-9BD3-A70A33AD4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684" y="3331842"/>
            <a:ext cx="6480000" cy="3389632"/>
          </a:xfrm>
          <a:prstGeom prst="rect">
            <a:avLst/>
          </a:prstGeom>
        </p:spPr>
      </p:pic>
    </p:spTree>
    <p:extLst>
      <p:ext uri="{BB962C8B-B14F-4D97-AF65-F5344CB8AC3E}">
        <p14:creationId xmlns:p14="http://schemas.microsoft.com/office/powerpoint/2010/main" val="15778646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43223</TotalTime>
  <Words>14861</Words>
  <Application>Microsoft Office PowerPoint</Application>
  <PresentationFormat>寬螢幕</PresentationFormat>
  <Paragraphs>9164</Paragraphs>
  <Slides>141</Slides>
  <Notes>141</Notes>
  <HiddenSlides>76</HiddenSlides>
  <MMClips>0</MMClips>
  <ScaleCrop>false</ScaleCrop>
  <HeadingPairs>
    <vt:vector size="8" baseType="variant">
      <vt:variant>
        <vt:lpstr>使用字型</vt:lpstr>
      </vt:variant>
      <vt:variant>
        <vt:i4>15</vt:i4>
      </vt:variant>
      <vt:variant>
        <vt:lpstr>佈景主題</vt:lpstr>
      </vt:variant>
      <vt:variant>
        <vt:i4>1</vt:i4>
      </vt:variant>
      <vt:variant>
        <vt:lpstr>內嵌 OLE 伺服程式</vt:lpstr>
      </vt:variant>
      <vt:variant>
        <vt:i4>1</vt:i4>
      </vt:variant>
      <vt:variant>
        <vt:lpstr>投影片標題</vt:lpstr>
      </vt:variant>
      <vt:variant>
        <vt:i4>141</vt:i4>
      </vt:variant>
    </vt:vector>
  </HeadingPairs>
  <TitlesOfParts>
    <vt:vector size="158" baseType="lpstr">
      <vt:lpstr>-apple-system</vt:lpstr>
      <vt:lpstr>inherit</vt:lpstr>
      <vt:lpstr>Microsoft YaHei</vt:lpstr>
      <vt:lpstr>Microsoft YaHei</vt:lpstr>
      <vt:lpstr>宋体</vt:lpstr>
      <vt:lpstr>汉仪丫丫体简</vt:lpstr>
      <vt:lpstr>微軟正黑體</vt:lpstr>
      <vt:lpstr>新細明體</vt:lpstr>
      <vt:lpstr>標楷體</vt:lpstr>
      <vt:lpstr>Arial</vt:lpstr>
      <vt:lpstr>Calibri</vt:lpstr>
      <vt:lpstr>Cambria Math</vt:lpstr>
      <vt:lpstr>Segoe UI</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USER</cp:lastModifiedBy>
  <cp:revision>420</cp:revision>
  <dcterms:created xsi:type="dcterms:W3CDTF">2015-05-05T08:02:14Z</dcterms:created>
  <dcterms:modified xsi:type="dcterms:W3CDTF">2025-05-05T10:37:44Z</dcterms:modified>
</cp:coreProperties>
</file>